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57" r:id="rId6"/>
    <p:sldId id="260" r:id="rId7"/>
    <p:sldId id="295" r:id="rId8"/>
    <p:sldId id="296" r:id="rId9"/>
    <p:sldId id="311" r:id="rId10"/>
    <p:sldId id="312" r:id="rId11"/>
    <p:sldId id="314" r:id="rId12"/>
    <p:sldId id="306" r:id="rId13"/>
    <p:sldId id="308" r:id="rId14"/>
    <p:sldId id="307" r:id="rId15"/>
    <p:sldId id="313" r:id="rId16"/>
    <p:sldId id="315" r:id="rId17"/>
    <p:sldId id="309" r:id="rId18"/>
    <p:sldId id="298" r:id="rId19"/>
    <p:sldId id="316" r:id="rId20"/>
    <p:sldId id="297" r:id="rId21"/>
    <p:sldId id="299" r:id="rId22"/>
    <p:sldId id="277" r:id="rId23"/>
    <p:sldId id="300" r:id="rId24"/>
    <p:sldId id="301" r:id="rId25"/>
    <p:sldId id="303" r:id="rId26"/>
    <p:sldId id="317" r:id="rId27"/>
    <p:sldId id="330" r:id="rId28"/>
    <p:sldId id="318" r:id="rId29"/>
    <p:sldId id="322" r:id="rId30"/>
    <p:sldId id="329" r:id="rId31"/>
    <p:sldId id="304" r:id="rId32"/>
    <p:sldId id="319" r:id="rId33"/>
    <p:sldId id="320" r:id="rId34"/>
    <p:sldId id="321" r:id="rId35"/>
    <p:sldId id="323" r:id="rId36"/>
    <p:sldId id="324" r:id="rId37"/>
    <p:sldId id="325" r:id="rId38"/>
    <p:sldId id="326" r:id="rId39"/>
    <p:sldId id="327" r:id="rId40"/>
    <p:sldId id="32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9C6B0-4563-46B7-AF03-BAC1981AEA03}" type="datetimeFigureOut">
              <a:rPr lang="pt-BR" smtClean="0"/>
              <a:t>10/12/2025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F7206-02ED-4754-8D9A-09B61E2124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76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6FF6-F8BA-4786-AE4A-573330D707D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180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F7206-02ED-4754-8D9A-09B61E21242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01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F7206-02ED-4754-8D9A-09B61E21242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02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1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8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7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3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9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2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4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4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2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12/10/2025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‹nº›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480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1.png"/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801.png"/><Relationship Id="rId4" Type="http://schemas.openxmlformats.org/officeDocument/2006/relationships/image" Target="../media/image7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6.png"/><Relationship Id="rId7" Type="http://schemas.openxmlformats.org/officeDocument/2006/relationships/image" Target="../media/image85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30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2.png"/><Relationship Id="rId7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2.png"/><Relationship Id="rId7" Type="http://schemas.openxmlformats.org/officeDocument/2006/relationships/image" Target="../media/image12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4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95651-3091-4236-B6F8-A45C02A736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40" b="2598"/>
          <a:stretch>
            <a:fillRect/>
          </a:stretch>
        </p:blipFill>
        <p:spPr>
          <a:xfrm>
            <a:off x="3" y="38836"/>
            <a:ext cx="1219199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E902CB-1D4C-4599-B01D-A1CD4D2D9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603955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aphic 190">
            <a:extLst>
              <a:ext uri="{FF2B5EF4-FFF2-40B4-BE49-F238E27FC236}">
                <a16:creationId xmlns:a16="http://schemas.microsoft.com/office/drawing/2014/main" id="{F3F5D407-83EF-4D7F-9DAF-4C3CEB77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6982" y="82749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07906A-A83F-47F2-975A-C1756F44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C38730D-4164-41D4-81C0-E9A070EA8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539C73-C848-4608-957A-D6C016913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736" y="533549"/>
            <a:ext cx="5356040" cy="5343028"/>
            <a:chOff x="739960" y="1925092"/>
            <a:chExt cx="4376696" cy="436606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53EEDFE-1D2D-4938-9DF2-97FB4F709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8562" y="2003061"/>
              <a:ext cx="4288094" cy="4288094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A4CF2D-570F-4529-ADDA-B37CF05B6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929" y="2003061"/>
              <a:ext cx="4288094" cy="4288094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3" name="Oval 22">
              <a:extLst>
                <a:ext uri="{FF2B5EF4-FFF2-40B4-BE49-F238E27FC236}">
                  <a16:creationId xmlns:a16="http://schemas.microsoft.com/office/drawing/2014/main" id="{CBE92B83-AFA7-40B1-9D3C-502840BAD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960" y="1925092"/>
              <a:ext cx="4288094" cy="42880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B41AA46-4E87-3571-F9C7-2A0EAEEB0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532" y="2451632"/>
            <a:ext cx="4714875" cy="920783"/>
          </a:xfrm>
        </p:spPr>
        <p:txBody>
          <a:bodyPr>
            <a:normAutofit/>
          </a:bodyPr>
          <a:lstStyle/>
          <a:p>
            <a:r>
              <a:rPr lang="pt-BR" sz="4400" dirty="0"/>
              <a:t>Inflação</a:t>
            </a:r>
            <a:endParaRPr lang="pt-BR" sz="4400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F21FB5-AF35-13C5-B266-C6BB3E7F5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371" y="3467831"/>
            <a:ext cx="3330341" cy="1618519"/>
          </a:xfrm>
        </p:spPr>
        <p:txBody>
          <a:bodyPr>
            <a:normAutofit/>
          </a:bodyPr>
          <a:lstStyle/>
          <a:p>
            <a:r>
              <a:rPr lang="pt-BR" sz="1600" dirty="0"/>
              <a:t>FLUTUAÇÕES QUÂNTICAS PRIMORDIAIS GERAM A ESTURA EM LARGA-ESCALA  </a:t>
            </a:r>
            <a:endParaRPr lang="pt-BR" sz="1600" noProof="0" dirty="0"/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id="{19A55484-B97B-45ED-A47D-EBECAC290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0898" y="4861481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Graphic 212">
            <a:extLst>
              <a:ext uri="{FF2B5EF4-FFF2-40B4-BE49-F238E27FC236}">
                <a16:creationId xmlns:a16="http://schemas.microsoft.com/office/drawing/2014/main" id="{B31CB7B9-2B8F-4AD6-9FFE-5DAE8E132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0898" y="4861481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9054706D-19B6-DEDA-F558-F30BF5F9813F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8F47F90-AD64-9FBB-5178-BCF99E44DDA0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02FB8CE3-E53F-6D16-AEBF-989AF826AD2E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FD64566-AB3D-8590-1B2F-874CED21FC0B}"/>
              </a:ext>
            </a:extLst>
          </p:cNvPr>
          <p:cNvSpPr/>
          <p:nvPr/>
        </p:nvSpPr>
        <p:spPr>
          <a:xfrm>
            <a:off x="4479985" y="5075080"/>
            <a:ext cx="452892" cy="452892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B22C8EF5-ABC6-367A-B5D2-8B6D70FD267C}"/>
                  </a:ext>
                </a:extLst>
              </p:cNvPr>
              <p:cNvSpPr/>
              <p:nvPr/>
            </p:nvSpPr>
            <p:spPr>
              <a:xfrm>
                <a:off x="4456172" y="652561"/>
                <a:ext cx="452892" cy="452892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pt-BR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B22C8EF5-ABC6-367A-B5D2-8B6D70FD2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172" y="652561"/>
                <a:ext cx="452892" cy="45289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4162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B2619-245D-DD6B-FEEB-86B501E24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C2A70-5439-D5AB-5BCE-FF70D34F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</a:t>
            </a:r>
            <a:r>
              <a:rPr lang="pt-BR" noProof="0" dirty="0" err="1"/>
              <a:t>pr</a:t>
            </a:r>
            <a:r>
              <a:rPr lang="pt-BR" dirty="0"/>
              <a:t>é</a:t>
            </a:r>
            <a:r>
              <a:rPr lang="pt-BR" noProof="0" dirty="0"/>
              <a:t>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616828F-A1A0-6481-F9E0-6A3E76F6ED27}"/>
              </a:ext>
            </a:extLst>
          </p:cNvPr>
          <p:cNvSpPr/>
          <p:nvPr/>
        </p:nvSpPr>
        <p:spPr>
          <a:xfrm>
            <a:off x="595166" y="1895089"/>
            <a:ext cx="2809285" cy="10768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7E7BA46-6A73-AF4D-488D-0E82B9E3C649}"/>
              </a:ext>
            </a:extLst>
          </p:cNvPr>
          <p:cNvSpPr/>
          <p:nvPr/>
        </p:nvSpPr>
        <p:spPr>
          <a:xfrm>
            <a:off x="595167" y="3187579"/>
            <a:ext cx="2809282" cy="109941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Horizonte de partículas</a:t>
            </a:r>
            <a:endParaRPr lang="pt-BR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FA73BB32-6F70-A8A0-8848-B6F71D503F64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7ABD7337-838D-76A7-A5F9-5EA1A9F563CC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61468283-DADE-650F-65CD-43D5FAE37DCD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4C8DC219-FE5C-14A2-9B41-29A735D9C381}"/>
              </a:ext>
            </a:extLst>
          </p:cNvPr>
          <p:cNvSpPr/>
          <p:nvPr/>
        </p:nvSpPr>
        <p:spPr>
          <a:xfrm>
            <a:off x="595166" y="4535214"/>
            <a:ext cx="2809282" cy="10994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Horizonte de Hubble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F8F372-91A2-CFC6-1E1F-E24E31B39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79" y="1895089"/>
            <a:ext cx="5999777" cy="2890574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5A4E46CC-8282-94E6-AE38-9811AEAE5F56}"/>
                  </a:ext>
                </a:extLst>
              </p:cNvPr>
              <p:cNvSpPr/>
              <p:nvPr/>
            </p:nvSpPr>
            <p:spPr>
              <a:xfrm>
                <a:off x="3562923" y="4920521"/>
                <a:ext cx="2809282" cy="714109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pt-BR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pt-BR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pt-BR" b="0" i="1" noProof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noProof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pt-BR" b="0" noProof="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5A4E46CC-8282-94E6-AE38-9811AEAE5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923" y="4920521"/>
                <a:ext cx="2809282" cy="7141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C5FF11AC-E907-5F35-30F7-404CD0A66695}"/>
                  </a:ext>
                </a:extLst>
              </p:cNvPr>
              <p:cNvSpPr/>
              <p:nvPr/>
            </p:nvSpPr>
            <p:spPr>
              <a:xfrm>
                <a:off x="6665976" y="4920520"/>
                <a:ext cx="2926080" cy="714109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b="0" noProof="0" dirty="0">
                    <a:solidFill>
                      <a:schemeClr val="tx2">
                        <a:lumMod val="50000"/>
                      </a:schemeClr>
                    </a:solidFill>
                  </a:rPr>
                  <a:t>Se o universo for dominado por radiação: </a:t>
                </a:r>
                <a14:m>
                  <m:oMath xmlns:m="http://schemas.openxmlformats.org/officeDocument/2006/math">
                    <m:r>
                      <a:rPr lang="pt-BR" b="0" i="1" noProof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b="0" i="1" noProof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pt-BR" b="0" i="1" noProof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noProof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pt-BR" b="0" i="1" noProof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pt-BR" b="0" i="1" noProof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pt-BR" b="0" i="1" noProof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pt-BR" b="0" noProof="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C5FF11AC-E907-5F35-30F7-404CD0A66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5976" y="4920520"/>
                <a:ext cx="2926080" cy="714109"/>
              </a:xfrm>
              <a:prstGeom prst="rect">
                <a:avLst/>
              </a:prstGeom>
              <a:blipFill>
                <a:blip r:embed="rId4"/>
                <a:stretch>
                  <a:fillRect r="-830" b="-8403"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B2620CA-F0E6-B83F-03C7-326F0AF353C1}"/>
                  </a:ext>
                </a:extLst>
              </p:cNvPr>
              <p:cNvSpPr/>
              <p:nvPr/>
            </p:nvSpPr>
            <p:spPr>
              <a:xfrm>
                <a:off x="9885826" y="4919101"/>
                <a:ext cx="2175047" cy="714109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pt-BR" b="0" noProof="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B2620CA-F0E6-B83F-03C7-326F0AF35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826" y="4919101"/>
                <a:ext cx="2175047" cy="7141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ângulo 10">
            <a:extLst>
              <a:ext uri="{FF2B5EF4-FFF2-40B4-BE49-F238E27FC236}">
                <a16:creationId xmlns:a16="http://schemas.microsoft.com/office/drawing/2014/main" id="{067CD863-981C-F991-1C8F-A23FD6D2AF3D}"/>
              </a:ext>
            </a:extLst>
          </p:cNvPr>
          <p:cNvSpPr/>
          <p:nvPr/>
        </p:nvSpPr>
        <p:spPr>
          <a:xfrm>
            <a:off x="9871527" y="2650979"/>
            <a:ext cx="2203643" cy="107319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0" noProof="0" dirty="0">
                <a:solidFill>
                  <a:schemeClr val="tx2">
                    <a:lumMod val="50000"/>
                  </a:schemeClr>
                </a:solidFill>
              </a:rPr>
              <a:t>O horizonte de partículas </a:t>
            </a:r>
            <a:r>
              <a:rPr lang="pt-BR" b="0" u="sng" noProof="0" dirty="0">
                <a:solidFill>
                  <a:schemeClr val="tx2">
                    <a:lumMod val="50000"/>
                  </a:schemeClr>
                </a:solidFill>
              </a:rPr>
              <a:t>decresce no passado</a:t>
            </a:r>
            <a:r>
              <a:rPr lang="pt-BR" b="0" noProof="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405EE9D-180A-7C40-1A96-5C852A6217AE}"/>
              </a:ext>
            </a:extLst>
          </p:cNvPr>
          <p:cNvSpPr/>
          <p:nvPr/>
        </p:nvSpPr>
        <p:spPr>
          <a:xfrm>
            <a:off x="9871527" y="866899"/>
            <a:ext cx="2203644" cy="146990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0" noProof="0" dirty="0">
                <a:solidFill>
                  <a:schemeClr val="tx2">
                    <a:lumMod val="50000"/>
                  </a:schemeClr>
                </a:solidFill>
              </a:rPr>
              <a:t>No passado as </a:t>
            </a:r>
            <a:r>
              <a:rPr lang="pt-BR" b="0" u="sng" noProof="0" dirty="0">
                <a:solidFill>
                  <a:schemeClr val="tx2">
                    <a:lumMod val="50000"/>
                  </a:schemeClr>
                </a:solidFill>
              </a:rPr>
              <a:t>superfícies causalmente conectadas </a:t>
            </a:r>
            <a:r>
              <a:rPr lang="pt-BR" b="0" noProof="0" dirty="0">
                <a:solidFill>
                  <a:schemeClr val="tx2">
                    <a:lumMod val="50000"/>
                  </a:schemeClr>
                </a:solidFill>
              </a:rPr>
              <a:t>eram menores!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1344AC9C-FD8F-135A-C37E-97A48208AD81}"/>
                  </a:ext>
                </a:extLst>
              </p:cNvPr>
              <p:cNvSpPr/>
              <p:nvPr/>
            </p:nvSpPr>
            <p:spPr>
              <a:xfrm>
                <a:off x="3562923" y="5749260"/>
                <a:ext cx="2809282" cy="714109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16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16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16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16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16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16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pt-BR" sz="16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pt-BR" sz="16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pt-BR" sz="16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pt-BR" sz="1600" b="0" i="1" noProof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600" b="0" i="1" noProof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pt-BR" sz="1600" b="0" i="1" noProof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pt-BR" b="0" noProof="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1344AC9C-FD8F-135A-C37E-97A48208A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923" y="5749260"/>
                <a:ext cx="2809282" cy="7141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ângulo 13">
            <a:extLst>
              <a:ext uri="{FF2B5EF4-FFF2-40B4-BE49-F238E27FC236}">
                <a16:creationId xmlns:a16="http://schemas.microsoft.com/office/drawing/2014/main" id="{A3BAF722-BED4-6037-7F59-E73234908935}"/>
              </a:ext>
            </a:extLst>
          </p:cNvPr>
          <p:cNvSpPr/>
          <p:nvPr/>
        </p:nvSpPr>
        <p:spPr>
          <a:xfrm>
            <a:off x="6665976" y="5749259"/>
            <a:ext cx="2926080" cy="71410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0" noProof="0" dirty="0">
                <a:solidFill>
                  <a:schemeClr val="tx2">
                    <a:lumMod val="50000"/>
                  </a:schemeClr>
                </a:solidFill>
              </a:rPr>
              <a:t>Horizonte físico, ou próprio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712F992F-CAD8-CC6E-7AE9-991F1ED0E503}"/>
                  </a:ext>
                </a:extLst>
              </p:cNvPr>
              <p:cNvSpPr/>
              <p:nvPr/>
            </p:nvSpPr>
            <p:spPr>
              <a:xfrm>
                <a:off x="9871528" y="3940619"/>
                <a:ext cx="2203642" cy="714109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pt-BR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b="0" noProof="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712F992F-CAD8-CC6E-7AE9-991F1ED0E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1528" y="3940619"/>
                <a:ext cx="2203642" cy="7141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3E41EED-478F-D982-0B11-B8DD7F07ABA5}"/>
              </a:ext>
            </a:extLst>
          </p:cNvPr>
          <p:cNvCxnSpPr>
            <a:stCxn id="5" idx="2"/>
            <a:endCxn id="13" idx="0"/>
          </p:cNvCxnSpPr>
          <p:nvPr/>
        </p:nvCxnSpPr>
        <p:spPr>
          <a:xfrm>
            <a:off x="4967564" y="5634630"/>
            <a:ext cx="0" cy="11463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0AB1580-8CD0-9F94-08FC-842E0079E2FB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6372205" y="6106314"/>
            <a:ext cx="293771" cy="1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4E0605A8-6580-5530-0CEA-D0C498884F5F}"/>
              </a:ext>
            </a:extLst>
          </p:cNvPr>
          <p:cNvCxnSpPr>
            <a:stCxn id="5" idx="3"/>
            <a:endCxn id="9" idx="1"/>
          </p:cNvCxnSpPr>
          <p:nvPr/>
        </p:nvCxnSpPr>
        <p:spPr>
          <a:xfrm flipV="1">
            <a:off x="6372205" y="5277575"/>
            <a:ext cx="293771" cy="1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3C544D52-2234-E292-AB7C-041A8657FF5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9592056" y="5276156"/>
            <a:ext cx="293770" cy="1419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83F2033F-C3DD-723F-277A-898D953BD82A}"/>
              </a:ext>
            </a:extLst>
          </p:cNvPr>
          <p:cNvCxnSpPr>
            <a:cxnSpLocks/>
            <a:stCxn id="10" idx="0"/>
            <a:endCxn id="16" idx="2"/>
          </p:cNvCxnSpPr>
          <p:nvPr/>
        </p:nvCxnSpPr>
        <p:spPr>
          <a:xfrm flipH="1" flipV="1">
            <a:off x="10973349" y="4654728"/>
            <a:ext cx="1" cy="264373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BD49880A-D3DE-3420-CA9E-B3BC909DB812}"/>
              </a:ext>
            </a:extLst>
          </p:cNvPr>
          <p:cNvCxnSpPr>
            <a:cxnSpLocks/>
            <a:stCxn id="16" idx="0"/>
            <a:endCxn id="11" idx="2"/>
          </p:cNvCxnSpPr>
          <p:nvPr/>
        </p:nvCxnSpPr>
        <p:spPr>
          <a:xfrm flipV="1">
            <a:off x="10973349" y="3724178"/>
            <a:ext cx="0" cy="216441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F49DA2D5-2312-9A47-1797-63F501165508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10973349" y="2336801"/>
            <a:ext cx="0" cy="314178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8B29B2-F778-D1CE-D8DB-7D0BCE72D984}"/>
              </a:ext>
            </a:extLst>
          </p:cNvPr>
          <p:cNvSpPr txBox="1"/>
          <p:nvPr/>
        </p:nvSpPr>
        <p:spPr>
          <a:xfrm>
            <a:off x="7790815" y="1568595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Baumann, 2022</a:t>
            </a:r>
          </a:p>
        </p:txBody>
      </p:sp>
    </p:spTree>
    <p:extLst>
      <p:ext uri="{BB962C8B-B14F-4D97-AF65-F5344CB8AC3E}">
        <p14:creationId xmlns:p14="http://schemas.microsoft.com/office/powerpoint/2010/main" val="258283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25B14-2D0F-9CD3-8B55-CA39C0BA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F8176E-2D48-E04A-1201-FF5C54C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</a:t>
            </a:r>
            <a:r>
              <a:rPr lang="pt-BR" noProof="0" dirty="0" err="1"/>
              <a:t>pr</a:t>
            </a:r>
            <a:r>
              <a:rPr lang="pt-BR" dirty="0"/>
              <a:t>é</a:t>
            </a:r>
            <a:r>
              <a:rPr lang="pt-BR" noProof="0" dirty="0"/>
              <a:t>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5AE97B8-A466-7015-B8CD-A99A7D4D0345}"/>
              </a:ext>
            </a:extLst>
          </p:cNvPr>
          <p:cNvSpPr/>
          <p:nvPr/>
        </p:nvSpPr>
        <p:spPr>
          <a:xfrm>
            <a:off x="595167" y="1895088"/>
            <a:ext cx="2809282" cy="1076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3943C91-1438-550B-FFE4-2A8051C278A3}"/>
              </a:ext>
            </a:extLst>
          </p:cNvPr>
          <p:cNvSpPr/>
          <p:nvPr/>
        </p:nvSpPr>
        <p:spPr>
          <a:xfrm>
            <a:off x="595166" y="3187579"/>
            <a:ext cx="2809283" cy="10994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Horizonte de partículas</a:t>
            </a:r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74F262C6-158A-9B73-EBB8-1F5AE9DB3B65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DC8F06C7-8356-4149-7B98-1762EA249409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8F7D0E6A-C60B-50F2-3B7A-72DD623B4B6A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AB4CBB2-918D-CD24-1175-518E491A94A7}"/>
              </a:ext>
            </a:extLst>
          </p:cNvPr>
          <p:cNvSpPr/>
          <p:nvPr/>
        </p:nvSpPr>
        <p:spPr>
          <a:xfrm>
            <a:off x="595166" y="4522276"/>
            <a:ext cx="2809283" cy="109941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4"/>
                </a:solidFill>
              </a:rPr>
              <a:t>Horizonte de Hubble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B2F23AA2-F6ED-C47E-21EF-BE7FF29FDE5A}"/>
              </a:ext>
            </a:extLst>
          </p:cNvPr>
          <p:cNvSpPr/>
          <p:nvPr/>
        </p:nvSpPr>
        <p:spPr>
          <a:xfrm>
            <a:off x="3607928" y="1895088"/>
            <a:ext cx="7794640" cy="131508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accent4"/>
                </a:solidFill>
              </a:rPr>
              <a:t>Em um universo em expansão:</a:t>
            </a:r>
          </a:p>
          <a:p>
            <a:pPr algn="ctr"/>
            <a:r>
              <a:rPr lang="pt-BR" sz="2400" noProof="0" dirty="0">
                <a:solidFill>
                  <a:schemeClr val="accent4"/>
                </a:solidFill>
              </a:rPr>
              <a:t>Distância física = (fator de escala) x (distância comóvel)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91270CA4-781C-4C26-5BCC-2C1CC999D70A}"/>
                  </a:ext>
                </a:extLst>
              </p:cNvPr>
              <p:cNvSpPr/>
              <p:nvPr/>
            </p:nvSpPr>
            <p:spPr>
              <a:xfrm>
                <a:off x="3607927" y="3342212"/>
                <a:ext cx="2272145" cy="653749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𝐻𝑟</m:t>
                      </m:r>
                    </m:oMath>
                  </m:oMathPara>
                </a14:m>
                <a:endParaRPr lang="pt-BR" sz="2400" noProof="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91270CA4-781C-4C26-5BCC-2C1CC999D7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27" y="3342212"/>
                <a:ext cx="2272145" cy="6537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AA715F7A-D5ED-FFAF-9A84-DD0F67C70108}"/>
                  </a:ext>
                </a:extLst>
              </p:cNvPr>
              <p:cNvSpPr/>
              <p:nvPr/>
            </p:nvSpPr>
            <p:spPr>
              <a:xfrm>
                <a:off x="6096000" y="3342212"/>
                <a:ext cx="5306568" cy="1529325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dirty="0">
                    <a:solidFill>
                      <a:schemeClr val="accent4"/>
                    </a:solidFill>
                  </a:rPr>
                  <a:t>Existe então uma superfície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pt-BR" sz="2400" noProof="0" dirty="0">
                    <a:solidFill>
                      <a:schemeClr val="accent4"/>
                    </a:solidFill>
                  </a:rPr>
                  <a:t> tal que a velocidade de recessão é igual à da luz.</a:t>
                </a: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AA715F7A-D5ED-FFAF-9A84-DD0F67C701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42212"/>
                <a:ext cx="5306568" cy="1529325"/>
              </a:xfrm>
              <a:prstGeom prst="rect">
                <a:avLst/>
              </a:prstGeom>
              <a:blipFill>
                <a:blip r:embed="rId3"/>
                <a:stretch>
                  <a:fillRect l="-1260" r="-2291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AB78F7B7-6A40-C7A5-297B-CC78990BCAA9}"/>
                  </a:ext>
                </a:extLst>
              </p:cNvPr>
              <p:cNvSpPr/>
              <p:nvPr/>
            </p:nvSpPr>
            <p:spPr>
              <a:xfrm>
                <a:off x="3607927" y="4138187"/>
                <a:ext cx="2272145" cy="732851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pt-BR" sz="2400" noProof="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AB78F7B7-6A40-C7A5-297B-CC78990BC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27" y="4138187"/>
                <a:ext cx="2272145" cy="732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EEEA4A94-FCEC-F254-DA1A-48DBE51268C6}"/>
                  </a:ext>
                </a:extLst>
              </p:cNvPr>
              <p:cNvSpPr/>
              <p:nvPr/>
            </p:nvSpPr>
            <p:spPr>
              <a:xfrm>
                <a:off x="8476110" y="5003572"/>
                <a:ext cx="1546225" cy="1176543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𝑎𝐻</m:t>
                          </m:r>
                        </m:den>
                      </m:f>
                    </m:oMath>
                  </m:oMathPara>
                </a14:m>
                <a:endParaRPr lang="pt-BR" sz="2400" noProof="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EEEA4A94-FCEC-F254-DA1A-48DBE5126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110" y="5003572"/>
                <a:ext cx="1546225" cy="11765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303E9C9C-3E6C-DB57-09A9-8ADBCB47AA3B}"/>
                  </a:ext>
                </a:extLst>
              </p:cNvPr>
              <p:cNvSpPr/>
              <p:nvPr/>
            </p:nvSpPr>
            <p:spPr>
              <a:xfrm>
                <a:off x="3607927" y="5003572"/>
                <a:ext cx="4760220" cy="117654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dirty="0">
                    <a:solidFill>
                      <a:schemeClr val="accent4"/>
                    </a:solidFill>
                  </a:rPr>
                  <a:t>Tomando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pt-BR" sz="2400" noProof="0" dirty="0">
                    <a:solidFill>
                      <a:schemeClr val="accent4"/>
                    </a:solidFill>
                  </a:rPr>
                  <a:t> e escrevendo em termos de coordenadas comoveis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noProof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noProof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t-BR" sz="2400" b="0" i="1" noProof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pt-BR" sz="2400" b="0" i="1" noProof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400" b="0" i="1" noProof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pt-BR" sz="2400" b="0" i="1" noProof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noProof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BR" sz="2400" b="0" i="1" noProof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pt-BR" sz="2400" noProof="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303E9C9C-3E6C-DB57-09A9-8ADBCB47A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27" y="5003572"/>
                <a:ext cx="4760220" cy="1176544"/>
              </a:xfrm>
              <a:prstGeom prst="rect">
                <a:avLst/>
              </a:prstGeom>
              <a:blipFill>
                <a:blip r:embed="rId6"/>
                <a:stretch>
                  <a:fillRect t="-4103" r="-128" b="-11795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97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E9897-7504-467C-5EF4-C3DBEC7E8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255BD-3D40-C872-680E-9DD99EB1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</a:t>
            </a:r>
            <a:r>
              <a:rPr lang="pt-BR" noProof="0" dirty="0" err="1"/>
              <a:t>pr</a:t>
            </a:r>
            <a:r>
              <a:rPr lang="pt-BR" dirty="0"/>
              <a:t>é</a:t>
            </a:r>
            <a:r>
              <a:rPr lang="pt-BR" noProof="0" dirty="0"/>
              <a:t>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E78D96-4A84-5A99-D53D-6C089F646069}"/>
              </a:ext>
            </a:extLst>
          </p:cNvPr>
          <p:cNvSpPr/>
          <p:nvPr/>
        </p:nvSpPr>
        <p:spPr>
          <a:xfrm>
            <a:off x="595167" y="1895088"/>
            <a:ext cx="2809282" cy="1076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D693A8E-2BD2-24C3-C928-36ED01BEC7AB}"/>
              </a:ext>
            </a:extLst>
          </p:cNvPr>
          <p:cNvSpPr/>
          <p:nvPr/>
        </p:nvSpPr>
        <p:spPr>
          <a:xfrm>
            <a:off x="595166" y="3187579"/>
            <a:ext cx="2809283" cy="10994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Horizonte de partículas</a:t>
            </a:r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4DBB1C89-25A7-D455-6134-8F3D12785C2D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4D2F62C9-6D3F-FCFA-DEC0-66E885A37805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B8E62EF3-B560-2420-6AC4-114C6977FDF8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0B60A08-1262-2F35-8544-CC64D526F2AF}"/>
              </a:ext>
            </a:extLst>
          </p:cNvPr>
          <p:cNvSpPr/>
          <p:nvPr/>
        </p:nvSpPr>
        <p:spPr>
          <a:xfrm>
            <a:off x="595166" y="4522276"/>
            <a:ext cx="2809283" cy="109941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4"/>
                </a:solidFill>
              </a:rPr>
              <a:t>Horizonte de Hubble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98E9ABE-D791-299F-6D68-EB0F4158505C}"/>
              </a:ext>
            </a:extLst>
          </p:cNvPr>
          <p:cNvSpPr/>
          <p:nvPr/>
        </p:nvSpPr>
        <p:spPr>
          <a:xfrm>
            <a:off x="3607928" y="1895088"/>
            <a:ext cx="7794640" cy="9304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accent4"/>
                </a:solidFill>
              </a:rPr>
              <a:t>Ele mede o tamanho </a:t>
            </a:r>
            <a:r>
              <a:rPr lang="pt-BR" sz="2400" i="1" u="sng" dirty="0">
                <a:solidFill>
                  <a:schemeClr val="accent4"/>
                </a:solidFill>
              </a:rPr>
              <a:t>comóvel</a:t>
            </a:r>
            <a:r>
              <a:rPr lang="pt-BR" sz="2400" dirty="0">
                <a:solidFill>
                  <a:schemeClr val="accent4"/>
                </a:solidFill>
              </a:rPr>
              <a:t> da região que está </a:t>
            </a:r>
            <a:r>
              <a:rPr lang="pt-BR" sz="2400" u="sng" dirty="0">
                <a:solidFill>
                  <a:schemeClr val="accent4"/>
                </a:solidFill>
              </a:rPr>
              <a:t>causalmente conectada </a:t>
            </a:r>
            <a:r>
              <a:rPr lang="pt-BR" sz="2400" i="1" u="sng" dirty="0">
                <a:solidFill>
                  <a:schemeClr val="accent4"/>
                </a:solidFill>
              </a:rPr>
              <a:t>em uma escala de Hubble</a:t>
            </a:r>
            <a:r>
              <a:rPr lang="pt-BR" sz="2400" dirty="0">
                <a:solidFill>
                  <a:schemeClr val="accent4"/>
                </a:solidFill>
              </a:rPr>
              <a:t>.</a:t>
            </a:r>
            <a:endParaRPr lang="pt-BR" sz="2400" noProof="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4D176C5F-9C1E-F43A-9FE7-1E1FB5000120}"/>
                  </a:ext>
                </a:extLst>
              </p:cNvPr>
              <p:cNvSpPr/>
              <p:nvPr/>
            </p:nvSpPr>
            <p:spPr>
              <a:xfrm>
                <a:off x="8773209" y="2949935"/>
                <a:ext cx="2629359" cy="742186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noProof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BR" sz="2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pt-BR" sz="2400" noProof="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4D176C5F-9C1E-F43A-9FE7-1E1FB5000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209" y="2949935"/>
                <a:ext cx="2629359" cy="7421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>
            <a:extLst>
              <a:ext uri="{FF2B5EF4-FFF2-40B4-BE49-F238E27FC236}">
                <a16:creationId xmlns:a16="http://schemas.microsoft.com/office/drawing/2014/main" id="{A5376861-CFED-2A81-D419-CBD298B8F648}"/>
              </a:ext>
            </a:extLst>
          </p:cNvPr>
          <p:cNvSpPr/>
          <p:nvPr/>
        </p:nvSpPr>
        <p:spPr>
          <a:xfrm>
            <a:off x="3607928" y="2949935"/>
            <a:ext cx="5069728" cy="7421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accent4"/>
                </a:solidFill>
              </a:rPr>
              <a:t>Em um universo dominado por radiação:</a:t>
            </a:r>
            <a:endParaRPr lang="pt-BR" sz="2400" noProof="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189636FD-C96E-6811-2879-495F945BC7EB}"/>
                  </a:ext>
                </a:extLst>
              </p:cNvPr>
              <p:cNvSpPr/>
              <p:nvPr/>
            </p:nvSpPr>
            <p:spPr>
              <a:xfrm>
                <a:off x="3607928" y="3812983"/>
                <a:ext cx="4438792" cy="1808631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dirty="0">
                    <a:solidFill>
                      <a:schemeClr val="accent4"/>
                    </a:solidFill>
                  </a:rPr>
                  <a:t>Os modos de Fourier (k) de perturbações lineares,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pt-BR" sz="2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400" noProof="0" dirty="0">
                    <a:solidFill>
                      <a:schemeClr val="accent4"/>
                    </a:solidFill>
                  </a:rPr>
                  <a:t>, possuem comprimentos de onda que evoluem como:</a:t>
                </a: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189636FD-C96E-6811-2879-495F945BC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28" y="3812983"/>
                <a:ext cx="4438792" cy="1808631"/>
              </a:xfrm>
              <a:prstGeom prst="rect">
                <a:avLst/>
              </a:prstGeom>
              <a:blipFill>
                <a:blip r:embed="rId3"/>
                <a:stretch>
                  <a:fillRect l="-1233" r="-2603" b="-334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E6EEBD12-64A4-EE6B-E6C6-7CDEE9945066}"/>
                  </a:ext>
                </a:extLst>
              </p:cNvPr>
              <p:cNvSpPr/>
              <p:nvPr/>
            </p:nvSpPr>
            <p:spPr>
              <a:xfrm>
                <a:off x="8122016" y="3811813"/>
                <a:ext cx="3280552" cy="930407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pt-BR" sz="2400" noProof="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E6EEBD12-64A4-EE6B-E6C6-7CDEE9945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016" y="3811813"/>
                <a:ext cx="3280552" cy="9304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C3079431-ADBD-F34E-4AEC-3CFA0B673D74}"/>
                  </a:ext>
                </a:extLst>
              </p:cNvPr>
              <p:cNvSpPr/>
              <p:nvPr/>
            </p:nvSpPr>
            <p:spPr>
              <a:xfrm>
                <a:off x="9402176" y="4875686"/>
                <a:ext cx="2000392" cy="742187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b="0" i="1" noProof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sz="2400" b="0" i="1" noProof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pt-BR" sz="2400" noProof="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C3079431-ADBD-F34E-4AEC-3CFA0B673D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176" y="4875686"/>
                <a:ext cx="2000392" cy="7421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C1797E2-FC7A-C20D-65A5-7B3144503C65}"/>
              </a:ext>
            </a:extLst>
          </p:cNvPr>
          <p:cNvCxnSpPr>
            <a:stCxn id="6" idx="3"/>
            <a:endCxn id="3" idx="1"/>
          </p:cNvCxnSpPr>
          <p:nvPr/>
        </p:nvCxnSpPr>
        <p:spPr>
          <a:xfrm>
            <a:off x="8677656" y="3321028"/>
            <a:ext cx="95553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CD990952-D14C-E1D3-C3BF-C71F5809F228}"/>
              </a:ext>
            </a:extLst>
          </p:cNvPr>
          <p:cNvCxnSpPr>
            <a:stCxn id="3" idx="3"/>
            <a:endCxn id="9" idx="3"/>
          </p:cNvCxnSpPr>
          <p:nvPr/>
        </p:nvCxnSpPr>
        <p:spPr>
          <a:xfrm>
            <a:off x="11402568" y="3321028"/>
            <a:ext cx="12700" cy="1925752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92B4F5F-6FF8-9307-C6CB-93F99ACA83C2}"/>
              </a:ext>
            </a:extLst>
          </p:cNvPr>
          <p:cNvSpPr/>
          <p:nvPr/>
        </p:nvSpPr>
        <p:spPr>
          <a:xfrm>
            <a:off x="3607928" y="5742476"/>
            <a:ext cx="4438792" cy="7421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noProof="0" dirty="0">
                <a:solidFill>
                  <a:schemeClr val="accent4"/>
                </a:solidFill>
              </a:rPr>
              <a:t>Flutuações evoluem diferente dentro e fora do horizonte.</a:t>
            </a:r>
          </a:p>
        </p:txBody>
      </p:sp>
    </p:spTree>
    <p:extLst>
      <p:ext uri="{BB962C8B-B14F-4D97-AF65-F5344CB8AC3E}">
        <p14:creationId xmlns:p14="http://schemas.microsoft.com/office/powerpoint/2010/main" val="520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BD8B-AECD-F221-F09E-3A12BBDB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8A4AC-34FF-95E6-5432-1EB0AF95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</a:t>
            </a:r>
            <a:r>
              <a:rPr lang="pt-BR" noProof="0" dirty="0" err="1"/>
              <a:t>pr</a:t>
            </a:r>
            <a:r>
              <a:rPr lang="pt-BR" dirty="0"/>
              <a:t>é</a:t>
            </a:r>
            <a:r>
              <a:rPr lang="pt-BR" noProof="0" dirty="0"/>
              <a:t>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0FECB50-F3E6-F12C-F99B-76B0E706D130}"/>
              </a:ext>
            </a:extLst>
          </p:cNvPr>
          <p:cNvSpPr/>
          <p:nvPr/>
        </p:nvSpPr>
        <p:spPr>
          <a:xfrm>
            <a:off x="595167" y="1895088"/>
            <a:ext cx="2809282" cy="1076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264AF66-7367-FF74-0740-42B02C893F8D}"/>
              </a:ext>
            </a:extLst>
          </p:cNvPr>
          <p:cNvSpPr/>
          <p:nvPr/>
        </p:nvSpPr>
        <p:spPr>
          <a:xfrm>
            <a:off x="595166" y="3187579"/>
            <a:ext cx="2809283" cy="10994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Horizonte de partículas</a:t>
            </a:r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626EFC1A-77D9-276B-25A3-B13E00FB16A4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B3359B71-E72A-924E-62B9-B0259FD72721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D72D5A70-313A-BCA3-7CD8-62DDD3FAE5CE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51AD7B0-26FB-22C2-4049-1C16CD549B8F}"/>
              </a:ext>
            </a:extLst>
          </p:cNvPr>
          <p:cNvSpPr/>
          <p:nvPr/>
        </p:nvSpPr>
        <p:spPr>
          <a:xfrm>
            <a:off x="595166" y="4522276"/>
            <a:ext cx="2809283" cy="109941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4"/>
                </a:solidFill>
              </a:rPr>
              <a:t>Horizonte de Hubble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EC089A-2DE4-CCB0-839B-F52A0D90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624" y="1895089"/>
            <a:ext cx="5277390" cy="3726604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3FCCCC7-F2B5-8593-DA4F-2B205713B544}"/>
              </a:ext>
            </a:extLst>
          </p:cNvPr>
          <p:cNvSpPr/>
          <p:nvPr/>
        </p:nvSpPr>
        <p:spPr>
          <a:xfrm>
            <a:off x="9157606" y="1895088"/>
            <a:ext cx="2809283" cy="372660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noProof="0" dirty="0">
                <a:solidFill>
                  <a:schemeClr val="accent4"/>
                </a:solidFill>
              </a:rPr>
              <a:t>Todas as inomogeneidade observadas existi</a:t>
            </a:r>
            <a:r>
              <a:rPr lang="pt-BR" sz="2000" dirty="0" err="1">
                <a:solidFill>
                  <a:schemeClr val="accent4"/>
                </a:solidFill>
              </a:rPr>
              <a:t>ram</a:t>
            </a:r>
            <a:r>
              <a:rPr lang="pt-BR" sz="2000" noProof="0" dirty="0">
                <a:solidFill>
                  <a:schemeClr val="accent4"/>
                </a:solidFill>
              </a:rPr>
              <a:t> fora do horizonte imediatamente após a singularidade</a:t>
            </a:r>
            <a:r>
              <a:rPr lang="pt-BR" sz="2000" dirty="0">
                <a:solidFill>
                  <a:schemeClr val="accent4"/>
                </a:solidFill>
              </a:rPr>
              <a:t>!</a:t>
            </a:r>
            <a:endParaRPr lang="pt-BR" sz="2000" noProof="0" dirty="0">
              <a:solidFill>
                <a:schemeClr val="accent4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666AC5-D968-F143-B324-247573A6525B}"/>
              </a:ext>
            </a:extLst>
          </p:cNvPr>
          <p:cNvSpPr txBox="1"/>
          <p:nvPr/>
        </p:nvSpPr>
        <p:spPr>
          <a:xfrm>
            <a:off x="7444688" y="1587311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Palma, 2008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F83CC20-DC16-92EF-5FEA-2B9704F5A299}"/>
              </a:ext>
            </a:extLst>
          </p:cNvPr>
          <p:cNvSpPr/>
          <p:nvPr/>
        </p:nvSpPr>
        <p:spPr>
          <a:xfrm>
            <a:off x="3652624" y="5757198"/>
            <a:ext cx="8408312" cy="70617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4"/>
                </a:solidFill>
              </a:rPr>
              <a:t>A CMB mostra anisotropias com correlações em escalas angulares </a:t>
            </a:r>
            <a:r>
              <a:rPr lang="pt-BR" b="1" dirty="0">
                <a:solidFill>
                  <a:schemeClr val="accent4"/>
                </a:solidFill>
              </a:rPr>
              <a:t>maiores do que o horizonte no instante de desacoplamento</a:t>
            </a:r>
            <a:r>
              <a:rPr lang="pt-BR" dirty="0">
                <a:solidFill>
                  <a:schemeClr val="accent4"/>
                </a:solidFill>
              </a:rPr>
              <a:t>.</a:t>
            </a:r>
            <a:endParaRPr lang="pt-BR" noProof="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5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8AB78-E517-47B7-678A-8E5088942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9C2E326-414C-B51B-B9DE-ABCB642A0EDA}"/>
              </a:ext>
            </a:extLst>
          </p:cNvPr>
          <p:cNvSpPr/>
          <p:nvPr/>
        </p:nvSpPr>
        <p:spPr>
          <a:xfrm>
            <a:off x="595167" y="3187579"/>
            <a:ext cx="2809282" cy="109941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Horizonte de partículas</a:t>
            </a:r>
            <a:endParaRPr lang="pt-BR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07AA90-5CB5-AE28-BA03-17EE3D2C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prévia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E6C720D-C1D1-ECF8-BE1F-EAB31B2E985B}"/>
              </a:ext>
            </a:extLst>
          </p:cNvPr>
          <p:cNvSpPr/>
          <p:nvPr/>
        </p:nvSpPr>
        <p:spPr>
          <a:xfrm>
            <a:off x="595167" y="1922625"/>
            <a:ext cx="2809282" cy="107681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1">
                    <a:lumMod val="75000"/>
                  </a:schemeClr>
                </a:solidFill>
              </a:rPr>
              <a:t>CMB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A9A7825D-0C80-D5F5-3BEF-59FCD9F9CA3A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582796F9-8089-7F8E-2E91-BCB2190FD4EE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9C35A233-64BA-32BC-46C5-E877B014DA1D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D9DEA0BD-C61F-6528-C37D-D0AC46440738}"/>
              </a:ext>
            </a:extLst>
          </p:cNvPr>
          <p:cNvSpPr/>
          <p:nvPr/>
        </p:nvSpPr>
        <p:spPr>
          <a:xfrm>
            <a:off x="3876081" y="1922624"/>
            <a:ext cx="7720751" cy="107681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O Universo jovem era extremamente homogêneo e isotrópico </a:t>
            </a:r>
            <a:r>
              <a:rPr lang="pt-BR" sz="2400" i="1" dirty="0">
                <a:solidFill>
                  <a:schemeClr val="accent1">
                    <a:lumMod val="75000"/>
                  </a:schemeClr>
                </a:solidFill>
              </a:rPr>
              <a:t>ao longo de grandes escalas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, apresentando pequenas flutuações primordiais.</a:t>
            </a:r>
            <a:endParaRPr lang="pt-BR" sz="24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65B7401-9ED3-2D8D-6D09-C353A681DED6}"/>
              </a:ext>
            </a:extLst>
          </p:cNvPr>
          <p:cNvSpPr/>
          <p:nvPr/>
        </p:nvSpPr>
        <p:spPr>
          <a:xfrm>
            <a:off x="595166" y="4522276"/>
            <a:ext cx="2809283" cy="1099416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4"/>
                </a:solidFill>
              </a:rPr>
              <a:t>Horizonte de Hubble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D91F276-21B4-C023-8829-9159A43DC462}"/>
              </a:ext>
            </a:extLst>
          </p:cNvPr>
          <p:cNvSpPr/>
          <p:nvPr/>
        </p:nvSpPr>
        <p:spPr>
          <a:xfrm>
            <a:off x="3876081" y="3187579"/>
            <a:ext cx="7720751" cy="109941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Estabelece qual a distância máxima sobre a qual um evento do passado poderia influenciar um outro no futuro. Aumenta com o tempo, era </a:t>
            </a:r>
            <a:r>
              <a:rPr lang="pt-BR" sz="2400" i="1" dirty="0">
                <a:solidFill>
                  <a:schemeClr val="tx2">
                    <a:lumMod val="50000"/>
                  </a:schemeClr>
                </a:solidFill>
              </a:rPr>
              <a:t>menor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 no passado.</a:t>
            </a:r>
            <a:endParaRPr lang="pt-BR" sz="2400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2942E412-AD47-D2AA-1D2A-912BDEA8ED61}"/>
                  </a:ext>
                </a:extLst>
              </p:cNvPr>
              <p:cNvSpPr/>
              <p:nvPr/>
            </p:nvSpPr>
            <p:spPr>
              <a:xfrm>
                <a:off x="3876081" y="4522276"/>
                <a:ext cx="7720751" cy="1099416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noProof="0" dirty="0">
                    <a:solidFill>
                      <a:schemeClr val="accent4"/>
                    </a:solidFill>
                  </a:rPr>
                  <a:t>Perturbaç</a:t>
                </a:r>
                <a:r>
                  <a:rPr lang="pt-BR" sz="2400" dirty="0" err="1">
                    <a:solidFill>
                      <a:schemeClr val="accent4"/>
                    </a:solidFill>
                  </a:rPr>
                  <a:t>ões</a:t>
                </a:r>
                <a:r>
                  <a:rPr lang="pt-BR" sz="2400" dirty="0">
                    <a:solidFill>
                      <a:schemeClr val="accent4"/>
                    </a:solidFill>
                  </a:rPr>
                  <a:t> </a:t>
                </a:r>
                <a:r>
                  <a:rPr lang="pt-BR" sz="2400" noProof="0" dirty="0">
                    <a:solidFill>
                      <a:schemeClr val="accent4"/>
                    </a:solidFill>
                  </a:rPr>
                  <a:t>separadas por distâncias maiores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400" b="0" i="1" noProof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400" b="0" i="1" noProof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noProof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𝑎𝐻</m:t>
                            </m:r>
                          </m:e>
                        </m:d>
                      </m:e>
                      <m:sup>
                        <m:r>
                          <a:rPr lang="pt-BR" sz="2400" b="0" i="1" noProof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pt-BR" sz="2400" noProof="0" dirty="0">
                    <a:solidFill>
                      <a:schemeClr val="accent4"/>
                    </a:solidFill>
                  </a:rPr>
                  <a:t> não podem se influenciar localmente, somente após entrare</a:t>
                </a:r>
                <a:r>
                  <a:rPr lang="pt-BR" sz="2400" dirty="0">
                    <a:solidFill>
                      <a:schemeClr val="accent4"/>
                    </a:solidFill>
                  </a:rPr>
                  <a:t>m no horizonte.</a:t>
                </a:r>
                <a:endParaRPr lang="pt-BR" sz="2400" noProof="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2942E412-AD47-D2AA-1D2A-912BDEA8ED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081" y="4522276"/>
                <a:ext cx="7720751" cy="1099416"/>
              </a:xfrm>
              <a:prstGeom prst="rect">
                <a:avLst/>
              </a:prstGeom>
              <a:blipFill>
                <a:blip r:embed="rId2"/>
                <a:stretch>
                  <a:fillRect t="-7692" b="-16484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80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155DB-E658-B14B-8C98-77D11CA2F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6C936-5042-E3E5-B3D0-067DA190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9" y="540098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2</a:t>
            </a:r>
            <a:r>
              <a:rPr lang="pt-BR" sz="3600" noProof="0" dirty="0"/>
              <a:t>. Motivações para a inflação: </a:t>
            </a:r>
            <a:r>
              <a:rPr lang="pt-BR" sz="3600" noProof="0" dirty="0">
                <a:solidFill>
                  <a:schemeClr val="accent5"/>
                </a:solidFill>
              </a:rPr>
              <a:t>o</a:t>
            </a:r>
            <a:r>
              <a:rPr lang="pt-BR" sz="3600" noProof="0" dirty="0"/>
              <a:t> </a:t>
            </a:r>
            <a:r>
              <a:rPr lang="pt-BR" sz="3600" noProof="0" dirty="0">
                <a:solidFill>
                  <a:schemeClr val="accent5"/>
                </a:solidFill>
              </a:rPr>
              <a:t>problema do horizonte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233113B7-F447-AE76-9F47-564D263EC665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F66831F6-38D1-0A1E-AE0F-20355ABAD7FE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154D0BC6-D3E2-F8DB-2E1B-EE283467154D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BB0AB61-7AC8-EDF9-FBC6-83E882750F12}"/>
              </a:ext>
            </a:extLst>
          </p:cNvPr>
          <p:cNvSpPr/>
          <p:nvPr/>
        </p:nvSpPr>
        <p:spPr>
          <a:xfrm>
            <a:off x="130549" y="1394902"/>
            <a:ext cx="7747014" cy="128627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A luz emitida pela CMB é extremamente homogênea e isotrópica ao longo de áreas que nunca estiveram causalmente conectadas. Como?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C09251-16D1-BE3A-7843-935BAE03E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9" y="2752783"/>
            <a:ext cx="7747014" cy="309127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1372CD1-6349-7123-B717-18EA1FB5F1FE}"/>
                  </a:ext>
                </a:extLst>
              </p:cNvPr>
              <p:cNvSpPr/>
              <p:nvPr/>
            </p:nvSpPr>
            <p:spPr>
              <a:xfrm>
                <a:off x="7995712" y="1394902"/>
                <a:ext cx="1788368" cy="855074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pt-BR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BR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pt-BR" b="0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b="0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pt-BR" b="0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fun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pt-BR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1372CD1-6349-7123-B717-18EA1FB5F1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12" y="1394902"/>
                <a:ext cx="1788368" cy="855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🤔 Rosto Pensativo Emoji: Significado e Uso">
            <a:extLst>
              <a:ext uri="{FF2B5EF4-FFF2-40B4-BE49-F238E27FC236}">
                <a16:creationId xmlns:a16="http://schemas.microsoft.com/office/drawing/2014/main" id="{7061C03C-76C9-97B9-20E5-4A732A8A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4" y="516764"/>
            <a:ext cx="611605" cy="6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F4636D7-51FF-E617-258E-C7182BE6CD54}"/>
              </a:ext>
            </a:extLst>
          </p:cNvPr>
          <p:cNvSpPr txBox="1"/>
          <p:nvPr/>
        </p:nvSpPr>
        <p:spPr>
          <a:xfrm>
            <a:off x="130549" y="5858370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Baumann, 2022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ECDED3B-D6AE-E359-2288-F48785EE1451}"/>
              </a:ext>
            </a:extLst>
          </p:cNvPr>
          <p:cNvSpPr/>
          <p:nvPr/>
        </p:nvSpPr>
        <p:spPr>
          <a:xfrm>
            <a:off x="7995712" y="3428367"/>
            <a:ext cx="3754328" cy="11984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Existem perturbações que entram no horizonte antes da recombinação que estiveram fora do horizonte próximo da singularidade.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54F61C9-AA24-7DC1-CC0F-07ABAF51FB64}"/>
              </a:ext>
            </a:extLst>
          </p:cNvPr>
          <p:cNvSpPr/>
          <p:nvPr/>
        </p:nvSpPr>
        <p:spPr>
          <a:xfrm>
            <a:off x="7995712" y="4783369"/>
            <a:ext cx="3754328" cy="107500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Como é possível que haja correlações entre as anisotropias da CMB em escalas não causais?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093D33D8-BC9C-67CE-05F9-222A238666AE}"/>
                  </a:ext>
                </a:extLst>
              </p:cNvPr>
              <p:cNvSpPr/>
              <p:nvPr/>
            </p:nvSpPr>
            <p:spPr>
              <a:xfrm>
                <a:off x="9902229" y="1394902"/>
                <a:ext cx="1847811" cy="855074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𝑟𝑒𝑐</m:t>
                          </m:r>
                        </m:sup>
                      </m:sSubSup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≈265 </m:t>
                      </m:r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𝑀𝑝𝑐</m:t>
                      </m:r>
                    </m:oMath>
                  </m:oMathPara>
                </a14:m>
                <a:endParaRPr lang="pt-BR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093D33D8-BC9C-67CE-05F9-222A23866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229" y="1394902"/>
                <a:ext cx="1847811" cy="8550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9E31990-52FF-AFCC-4037-4E70981E0857}"/>
                  </a:ext>
                </a:extLst>
              </p:cNvPr>
              <p:cNvSpPr/>
              <p:nvPr/>
            </p:nvSpPr>
            <p:spPr>
              <a:xfrm>
                <a:off x="7995712" y="2422266"/>
                <a:ext cx="3754328" cy="85507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noProof="0" dirty="0">
                    <a:solidFill>
                      <a:schemeClr val="tx1"/>
                    </a:solidFill>
                  </a:rPr>
                  <a:t>É possível demonstrar que isso corresponde a um ângulo subentendido de </a:t>
                </a:r>
                <a14:m>
                  <m:oMath xmlns:m="http://schemas.openxmlformats.org/officeDocument/2006/math">
                    <m:r>
                      <a:rPr lang="pt-BR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2°</m:t>
                    </m:r>
                  </m:oMath>
                </a14:m>
                <a:r>
                  <a:rPr lang="pt-BR" noProof="0" dirty="0">
                    <a:solidFill>
                      <a:schemeClr val="tx1"/>
                    </a:solidFill>
                  </a:rPr>
                  <a:t> no céu!</a:t>
                </a: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9E31990-52FF-AFCC-4037-4E70981E08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12" y="2422266"/>
                <a:ext cx="3754328" cy="855074"/>
              </a:xfrm>
              <a:prstGeom prst="rect">
                <a:avLst/>
              </a:prstGeom>
              <a:blipFill>
                <a:blip r:embed="rId6"/>
                <a:stretch>
                  <a:fillRect t="-6294" b="-1328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15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C553-D939-EBEE-CA3E-15C9AB894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70BC1-EC36-14BA-40D2-BA94DC09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9" y="540098"/>
            <a:ext cx="10058400" cy="117654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pt-BR" sz="3600" dirty="0"/>
              <a:t>2</a:t>
            </a:r>
            <a:r>
              <a:rPr lang="pt-BR" sz="3600" noProof="0" dirty="0"/>
              <a:t>. Motivações para a inflação: </a:t>
            </a:r>
            <a:r>
              <a:rPr lang="pt-BR" sz="3600" noProof="0" dirty="0">
                <a:solidFill>
                  <a:schemeClr val="accent5"/>
                </a:solidFill>
              </a:rPr>
              <a:t>o problema do horizonte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C04A95D0-E188-5A36-EFAA-E3998F930953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879EBF18-89DF-9C2D-A419-28ED33B74134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F9010938-FEAF-C6A3-A6B8-B5A09B60EDEE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pic>
        <p:nvPicPr>
          <p:cNvPr id="1026" name="Picture 2" descr="🤔 Rosto Pensativo Emoji: Significado e Uso">
            <a:extLst>
              <a:ext uri="{FF2B5EF4-FFF2-40B4-BE49-F238E27FC236}">
                <a16:creationId xmlns:a16="http://schemas.microsoft.com/office/drawing/2014/main" id="{0557665A-31F5-496D-000B-D2E0862B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4" y="516764"/>
            <a:ext cx="611605" cy="6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0F04077-652C-EC03-F983-3E44B6629A10}"/>
              </a:ext>
            </a:extLst>
          </p:cNvPr>
          <p:cNvSpPr txBox="1"/>
          <p:nvPr/>
        </p:nvSpPr>
        <p:spPr>
          <a:xfrm>
            <a:off x="803279" y="5481905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Baumann, 2022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FF7CD1B-614B-5784-2531-FCB3149BC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84" y="1298193"/>
            <a:ext cx="5425169" cy="440625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392CECBC-BAC3-4F95-7F8E-85636C5D202D}"/>
              </a:ext>
            </a:extLst>
          </p:cNvPr>
          <p:cNvSpPr/>
          <p:nvPr/>
        </p:nvSpPr>
        <p:spPr>
          <a:xfrm>
            <a:off x="8161559" y="1298193"/>
            <a:ext cx="3754328" cy="11984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Existe um total de 40000 “pedaços” do céu causalmente desconectados na CMB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8AA3C8E-1654-90F6-27C2-EC205FFA7099}"/>
              </a:ext>
            </a:extLst>
          </p:cNvPr>
          <p:cNvSpPr/>
          <p:nvPr/>
        </p:nvSpPr>
        <p:spPr>
          <a:xfrm>
            <a:off x="8161559" y="2597371"/>
            <a:ext cx="3754328" cy="11984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E existem correlações entre as flutuações em escalas maiores que a compreendida pelo horizonte na época da recombinação.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965C26D-327B-9EDE-2853-4930CD5CC16E}"/>
              </a:ext>
            </a:extLst>
          </p:cNvPr>
          <p:cNvSpPr/>
          <p:nvPr/>
        </p:nvSpPr>
        <p:spPr>
          <a:xfrm>
            <a:off x="8161559" y="3896549"/>
            <a:ext cx="3754328" cy="858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Além disso a temperatura média é a mesma ao longo de todo o céu.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6A2DA80-7AE8-139E-E67C-328B622208E0}"/>
              </a:ext>
            </a:extLst>
          </p:cNvPr>
          <p:cNvSpPr/>
          <p:nvPr/>
        </p:nvSpPr>
        <p:spPr>
          <a:xfrm>
            <a:off x="8161559" y="4846118"/>
            <a:ext cx="3754328" cy="858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Qual a origem dessas correlações?</a:t>
            </a:r>
          </a:p>
        </p:txBody>
      </p:sp>
    </p:spTree>
    <p:extLst>
      <p:ext uri="{BB962C8B-B14F-4D97-AF65-F5344CB8AC3E}">
        <p14:creationId xmlns:p14="http://schemas.microsoft.com/office/powerpoint/2010/main" val="649780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E0B4E-2241-627B-A75D-33D512A4F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ítulo 2">
            <a:extLst>
              <a:ext uri="{FF2B5EF4-FFF2-40B4-BE49-F238E27FC236}">
                <a16:creationId xmlns:a16="http://schemas.microsoft.com/office/drawing/2014/main" id="{C0820562-C2B9-0341-8D31-240D263A8FD7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8B0D359B-9AA4-62F3-8A74-F67EBE0CB0E6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932031A9-8362-91D0-40D5-CCD7A67A07E0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692B4F00-6CFB-AA45-094C-E89C68F8FF04}"/>
              </a:ext>
            </a:extLst>
          </p:cNvPr>
          <p:cNvSpPr/>
          <p:nvPr/>
        </p:nvSpPr>
        <p:spPr>
          <a:xfrm>
            <a:off x="392519" y="1491779"/>
            <a:ext cx="3070225" cy="1342689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Quais condições iniciais o universo deveria ter para reproduzir o que é observado hoje?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866050A-A614-FD0F-60B3-239833FD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9" y="540098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2</a:t>
            </a:r>
            <a:r>
              <a:rPr lang="pt-BR" sz="3600" noProof="0" dirty="0"/>
              <a:t>. Motivações para a inflação: </a:t>
            </a:r>
            <a:r>
              <a:rPr lang="pt-BR" sz="3600" noProof="0" dirty="0">
                <a:solidFill>
                  <a:srgbClr val="FFFF00"/>
                </a:solidFill>
              </a:rPr>
              <a:t>o problema da planitude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C3328F9-4501-582A-51BF-4CE2B835210A}"/>
              </a:ext>
            </a:extLst>
          </p:cNvPr>
          <p:cNvSpPr/>
          <p:nvPr/>
        </p:nvSpPr>
        <p:spPr>
          <a:xfrm>
            <a:off x="3797105" y="1491779"/>
            <a:ext cx="3070225" cy="134268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O que determina o quão plano é o universo é a sua </a:t>
            </a:r>
            <a:r>
              <a:rPr lang="pt-BR" noProof="0" dirty="0">
                <a:solidFill>
                  <a:srgbClr val="FFFF00"/>
                </a:solidFill>
              </a:rPr>
              <a:t>distribuição de matéria/energia</a:t>
            </a:r>
            <a:r>
              <a:rPr lang="pt-BR" noProof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DFD042C-81B9-4221-F447-33D80BA634AC}"/>
              </a:ext>
            </a:extLst>
          </p:cNvPr>
          <p:cNvSpPr/>
          <p:nvPr/>
        </p:nvSpPr>
        <p:spPr>
          <a:xfrm>
            <a:off x="6999325" y="1491779"/>
            <a:ext cx="2451590" cy="95943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Podemos escrever as equações de Friedmann como: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0A0A38CC-C917-6EA9-A17A-92FCC312F4E4}"/>
                  </a:ext>
                </a:extLst>
              </p:cNvPr>
              <p:cNvSpPr/>
              <p:nvPr/>
            </p:nvSpPr>
            <p:spPr>
              <a:xfrm>
                <a:off x="9582911" y="1491779"/>
                <a:ext cx="2325171" cy="959433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1=</m:t>
                      </m:r>
                      <m:r>
                        <m:rPr>
                          <m:sty m:val="p"/>
                        </m:rPr>
                        <a:rPr lang="pt-BR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𝑎𝐻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0A0A38CC-C917-6EA9-A17A-92FCC312F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911" y="1491779"/>
                <a:ext cx="2325171" cy="9594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D04E734B-1A8E-9FCE-DE40-B242FB308621}"/>
                  </a:ext>
                </a:extLst>
              </p:cNvPr>
              <p:cNvSpPr/>
              <p:nvPr/>
            </p:nvSpPr>
            <p:spPr>
              <a:xfrm>
                <a:off x="9582911" y="2541568"/>
                <a:ext cx="2326768" cy="959433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pt-BR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D04E734B-1A8E-9FCE-DE40-B242FB308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911" y="2541568"/>
                <a:ext cx="2326768" cy="9594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CF79551-7ECC-B9EC-BD2C-6E7034ABE351}"/>
                  </a:ext>
                </a:extLst>
              </p:cNvPr>
              <p:cNvSpPr/>
              <p:nvPr/>
            </p:nvSpPr>
            <p:spPr>
              <a:xfrm>
                <a:off x="6868463" y="3681712"/>
                <a:ext cx="5039619" cy="896702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noProof="0" dirty="0">
                    <a:solidFill>
                      <a:schemeClr val="tx1"/>
                    </a:solidFill>
                  </a:rPr>
                  <a:t>Mas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𝑎𝐻</m:t>
                            </m:r>
                          </m:e>
                        </m:d>
                      </m:e>
                      <m:sup>
                        <m:r>
                          <a:rPr lang="pt-BR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pt-BR" noProof="0" dirty="0">
                    <a:solidFill>
                      <a:schemeClr val="tx1"/>
                    </a:solidFill>
                  </a:rPr>
                  <a:t> tende a diminuir no passado.</a:t>
                </a: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ACF79551-7ECC-B9EC-BD2C-6E7034ABE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463" y="3681712"/>
                <a:ext cx="5039619" cy="8967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ângulo 11">
            <a:extLst>
              <a:ext uri="{FF2B5EF4-FFF2-40B4-BE49-F238E27FC236}">
                <a16:creationId xmlns:a16="http://schemas.microsoft.com/office/drawing/2014/main" id="{E1708838-73E0-E835-3BE7-508E3CC3B846}"/>
              </a:ext>
            </a:extLst>
          </p:cNvPr>
          <p:cNvSpPr/>
          <p:nvPr/>
        </p:nvSpPr>
        <p:spPr>
          <a:xfrm>
            <a:off x="6868463" y="4759126"/>
            <a:ext cx="5039619" cy="89670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Se o Universo é plano hoje, tem que ter sido ainda mais plano no passado.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04AFD3DF-1BCB-A94F-983F-47BF91586CE7}"/>
                  </a:ext>
                </a:extLst>
              </p:cNvPr>
              <p:cNvSpPr/>
              <p:nvPr/>
            </p:nvSpPr>
            <p:spPr>
              <a:xfrm>
                <a:off x="4418897" y="3681713"/>
                <a:ext cx="2326768" cy="1974115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pt-BR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𝐵𝐵𝑁</m:t>
                          </m:r>
                        </m:sup>
                      </m:sSubSup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|&lt;</m:t>
                      </m:r>
                      <m:sSup>
                        <m:sSup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</m:oMath>
                  </m:oMathPara>
                </a14:m>
                <a:endParaRPr lang="pt-BR" b="0" noProof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𝐸𝑊</m:t>
                          </m:r>
                        </m:sup>
                      </m:sSubSup>
                      <m:r>
                        <a:rPr lang="pt-B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|&lt;</m:t>
                      </m:r>
                      <m:sSup>
                        <m:sSup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sup>
                      </m:sSup>
                    </m:oMath>
                  </m:oMathPara>
                </a14:m>
                <a:endParaRPr lang="pt-BR" noProof="0" dirty="0">
                  <a:solidFill>
                    <a:schemeClr val="tx1"/>
                  </a:solidFill>
                </a:endParaRPr>
              </a:p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pt-BR" noProof="0" dirty="0">
                    <a:solidFill>
                      <a:schemeClr val="tx1"/>
                    </a:solidFill>
                  </a:rPr>
                  <a:t>Exige um altíssimo “</a:t>
                </a:r>
                <a:r>
                  <a:rPr lang="pt-BR" noProof="0" dirty="0">
                    <a:solidFill>
                      <a:srgbClr val="FFFF00"/>
                    </a:solidFill>
                  </a:rPr>
                  <a:t>fine-</a:t>
                </a:r>
                <a:r>
                  <a:rPr lang="pt-BR" noProof="0" dirty="0" err="1">
                    <a:solidFill>
                      <a:srgbClr val="FFFF00"/>
                    </a:solidFill>
                  </a:rPr>
                  <a:t>tuning</a:t>
                </a:r>
                <a:r>
                  <a:rPr lang="pt-BR" noProof="0" dirty="0">
                    <a:solidFill>
                      <a:schemeClr val="tx1"/>
                    </a:solidFill>
                  </a:rPr>
                  <a:t>” nas condições iniciais.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04AFD3DF-1BCB-A94F-983F-47BF91586C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897" y="3681713"/>
                <a:ext cx="2326768" cy="19741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A8ABDBFD-1B15-B7A7-6F64-1347AE05C815}"/>
              </a:ext>
            </a:extLst>
          </p:cNvPr>
          <p:cNvSpPr/>
          <p:nvPr/>
        </p:nvSpPr>
        <p:spPr>
          <a:xfrm>
            <a:off x="392519" y="3681713"/>
            <a:ext cx="3903581" cy="197411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Pior:</a:t>
            </a:r>
          </a:p>
          <a:p>
            <a:pPr algn="ctr"/>
            <a:endParaRPr lang="pt-BR" dirty="0">
              <a:solidFill>
                <a:schemeClr val="tx1"/>
              </a:solidFill>
            </a:endParaRPr>
          </a:p>
          <a:p>
            <a:pPr algn="ctr"/>
            <a:r>
              <a:rPr lang="pt-BR" noProof="0" dirty="0">
                <a:solidFill>
                  <a:schemeClr val="tx1"/>
                </a:solidFill>
              </a:rPr>
              <a:t>Exige um altíssimo “fine-</a:t>
            </a:r>
            <a:r>
              <a:rPr lang="pt-BR" noProof="0" dirty="0" err="1">
                <a:solidFill>
                  <a:schemeClr val="tx1"/>
                </a:solidFill>
              </a:rPr>
              <a:t>tuning</a:t>
            </a:r>
            <a:r>
              <a:rPr lang="pt-BR" noProof="0" dirty="0">
                <a:solidFill>
                  <a:schemeClr val="tx1"/>
                </a:solidFill>
              </a:rPr>
              <a:t>” nas condições iniciais, ao longo de regiões causalmente desconectadas!</a:t>
            </a:r>
          </a:p>
        </p:txBody>
      </p:sp>
      <p:pic>
        <p:nvPicPr>
          <p:cNvPr id="4" name="Picture 2" descr="🤔 Rosto Pensativo Emoji: Significado e Uso">
            <a:extLst>
              <a:ext uri="{FF2B5EF4-FFF2-40B4-BE49-F238E27FC236}">
                <a16:creationId xmlns:a16="http://schemas.microsoft.com/office/drawing/2014/main" id="{A7BAA015-F207-AA47-D89C-C35C41139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4" y="516764"/>
            <a:ext cx="611605" cy="6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3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10AEE-A3E3-EFC5-8D26-9B9AC4D29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F2621-303B-CD16-621F-35272624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FA23D31F-8A94-A92C-8FEF-AC9413C2363E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0FA5F8E6-33C2-02B5-A20E-8F8DD80185DC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2E7BDDC7-320F-BBC9-2514-ABB5DF29B0D6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E777EFD-FA00-5247-6721-A7C8BD4BAAA7}"/>
              </a:ext>
            </a:extLst>
          </p:cNvPr>
          <p:cNvSpPr/>
          <p:nvPr/>
        </p:nvSpPr>
        <p:spPr>
          <a:xfrm>
            <a:off x="713701" y="1906370"/>
            <a:ext cx="2565947" cy="129545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Como a inflação resolve essas inconsistências?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056C27E-7185-6A42-579B-367C6D29D042}"/>
              </a:ext>
            </a:extLst>
          </p:cNvPr>
          <p:cNvSpPr/>
          <p:nvPr/>
        </p:nvSpPr>
        <p:spPr>
          <a:xfrm>
            <a:off x="3554437" y="1906369"/>
            <a:ext cx="2565947" cy="129545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2"/>
                </a:solidFill>
              </a:rPr>
              <a:t>Diminuindo o horizonte de Hubble!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EF3207-E086-E30C-7575-F39CCA97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88" y="1906369"/>
            <a:ext cx="5363323" cy="384863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4F7E3C-7D46-4D47-E8B9-488E45CBFB3D}"/>
              </a:ext>
            </a:extLst>
          </p:cNvPr>
          <p:cNvSpPr txBox="1"/>
          <p:nvPr/>
        </p:nvSpPr>
        <p:spPr>
          <a:xfrm>
            <a:off x="10195560" y="1598592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Palma, 2008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5F33507-46C9-CC41-4C51-CCA27D81E605}"/>
              </a:ext>
            </a:extLst>
          </p:cNvPr>
          <p:cNvCxnSpPr>
            <a:cxnSpLocks/>
          </p:cNvCxnSpPr>
          <p:nvPr/>
        </p:nvCxnSpPr>
        <p:spPr>
          <a:xfrm>
            <a:off x="6120384" y="1906369"/>
            <a:ext cx="561372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F7FE6B02-5C44-AFAA-D88B-9FA896CB2BCD}"/>
                  </a:ext>
                </a:extLst>
              </p:cNvPr>
              <p:cNvSpPr/>
              <p:nvPr/>
            </p:nvSpPr>
            <p:spPr>
              <a:xfrm>
                <a:off x="713700" y="3362593"/>
                <a:ext cx="5406684" cy="1514207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𝑎𝐻</m:t>
                              </m:r>
                            </m:den>
                          </m:f>
                        </m:e>
                      </m:d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̈"/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𝑎𝐻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   →    </m:t>
                      </m:r>
                      <m:acc>
                        <m:accPr>
                          <m:chr m:val="̈"/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pt-BR" noProof="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(</a:t>
                </a:r>
                <a:r>
                  <a:rPr lang="pt-BR" dirty="0">
                    <a:solidFill>
                      <a:schemeClr val="accent2"/>
                    </a:solidFill>
                  </a:rPr>
                  <a:t>Expansão acelerada</a:t>
                </a:r>
                <a:r>
                  <a:rPr lang="pt-BR" dirty="0">
                    <a:solidFill>
                      <a:schemeClr val="tx1"/>
                    </a:solidFill>
                  </a:rPr>
                  <a:t>!)</a:t>
                </a:r>
              </a:p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(</a:t>
                </a:r>
                <a:r>
                  <a:rPr lang="pt-BR" dirty="0">
                    <a:solidFill>
                      <a:srgbClr val="00B0F0"/>
                    </a:solidFill>
                  </a:rPr>
                  <a:t>Elimina o problema da planitude de cara</a:t>
                </a:r>
                <a:r>
                  <a:rPr lang="pt-BR" dirty="0">
                    <a:solidFill>
                      <a:schemeClr val="tx1"/>
                    </a:solidFill>
                  </a:rPr>
                  <a:t>!)</a:t>
                </a:r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F7FE6B02-5C44-AFAA-D88B-9FA896CB2B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00" y="3362593"/>
                <a:ext cx="5406684" cy="1514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7643FEEB-9D6F-B460-FA52-9A66145669EF}"/>
              </a:ext>
            </a:extLst>
          </p:cNvPr>
          <p:cNvSpPr/>
          <p:nvPr/>
        </p:nvSpPr>
        <p:spPr>
          <a:xfrm>
            <a:off x="713700" y="5028101"/>
            <a:ext cx="5406684" cy="72690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Como conseguir expansão acelerada no universo?</a:t>
            </a:r>
          </a:p>
        </p:txBody>
      </p:sp>
    </p:spTree>
    <p:extLst>
      <p:ext uri="{BB962C8B-B14F-4D97-AF65-F5344CB8AC3E}">
        <p14:creationId xmlns:p14="http://schemas.microsoft.com/office/powerpoint/2010/main" val="30096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animBg="1"/>
      <p:bldP spid="6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BB961-AC9E-A76A-5297-21CAB7744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05DEE-2559-62AB-E097-EA0D84C6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836913"/>
          </a:xfrm>
        </p:spPr>
        <p:txBody>
          <a:bodyPr>
            <a:normAutofit fontScale="90000"/>
          </a:bodyPr>
          <a:lstStyle/>
          <a:p>
            <a:r>
              <a:rPr lang="pt-BR" dirty="0"/>
              <a:t>3. Um campo escalar que varia lentamente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D01EF3F6-EE46-69F2-D98A-8E6A6BB36DF0}"/>
                  </a:ext>
                </a:extLst>
              </p:cNvPr>
              <p:cNvSpPr txBox="1"/>
              <p:nvPr/>
            </p:nvSpPr>
            <p:spPr>
              <a:xfrm>
                <a:off x="4429644" y="2070910"/>
                <a:ext cx="6945492" cy="903581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̈"/>
                              <m:ctrlPr>
                                <a:rPr lang="pt-BR" sz="2800" b="0" i="1" noProof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 noProof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pt-BR" sz="28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pt-BR" sz="28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  →    </m:t>
                      </m:r>
                      <m:acc>
                        <m:accPr>
                          <m:chr m:val="̈"/>
                          <m:ctrlP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pt-BR" sz="28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&gt;0→</m:t>
                      </m:r>
                      <m:r>
                        <a:rPr lang="pt-BR" sz="28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pt-BR" sz="28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&lt;3</m:t>
                      </m:r>
                      <m:r>
                        <a:rPr lang="pt-BR" sz="28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D01EF3F6-EE46-69F2-D98A-8E6A6BB36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644" y="2070910"/>
                <a:ext cx="6945492" cy="9035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ubtítulo 2">
            <a:extLst>
              <a:ext uri="{FF2B5EF4-FFF2-40B4-BE49-F238E27FC236}">
                <a16:creationId xmlns:a16="http://schemas.microsoft.com/office/drawing/2014/main" id="{532CC3F6-52F7-562B-5AF8-CB1414BD4854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133E1B77-288F-7E11-2711-D8DC1A0141F3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96BE8D83-11AB-D6DF-73EB-4C3A5295F2AC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52BE09-1815-B993-83AB-51980B8FE27C}"/>
              </a:ext>
            </a:extLst>
          </p:cNvPr>
          <p:cNvSpPr/>
          <p:nvPr/>
        </p:nvSpPr>
        <p:spPr>
          <a:xfrm>
            <a:off x="1066798" y="2070911"/>
            <a:ext cx="3139442" cy="91194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Olhando para a segunda equação de Friedmann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8E3A3AF-A1BF-CE17-96E7-9CC847657247}"/>
              </a:ext>
            </a:extLst>
          </p:cNvPr>
          <p:cNvSpPr/>
          <p:nvPr/>
        </p:nvSpPr>
        <p:spPr>
          <a:xfrm>
            <a:off x="1066798" y="3188394"/>
            <a:ext cx="3139442" cy="91194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Uma constante cosmológica faz justamente isso (energia escura por exemplo)</a:t>
            </a:r>
            <a:endParaRPr lang="pt-B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9131CCA6-61A2-8F04-2ACA-309FEB6227B1}"/>
                  </a:ext>
                </a:extLst>
              </p:cNvPr>
              <p:cNvSpPr/>
              <p:nvPr/>
            </p:nvSpPr>
            <p:spPr>
              <a:xfrm>
                <a:off x="4429644" y="3188394"/>
                <a:ext cx="6945492" cy="911948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̇"/>
                          <m:ctrlP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pt-BR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 →  </m:t>
                      </m:r>
                      <m:r>
                        <a:rPr lang="pt-BR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9131CCA6-61A2-8F04-2ACA-309FEB6227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644" y="3188394"/>
                <a:ext cx="6945492" cy="9119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 14">
            <a:extLst>
              <a:ext uri="{FF2B5EF4-FFF2-40B4-BE49-F238E27FC236}">
                <a16:creationId xmlns:a16="http://schemas.microsoft.com/office/drawing/2014/main" id="{541ADAF8-3FEF-B957-05F1-B8B0AFD0A2DE}"/>
              </a:ext>
            </a:extLst>
          </p:cNvPr>
          <p:cNvSpPr/>
          <p:nvPr/>
        </p:nvSpPr>
        <p:spPr>
          <a:xfrm>
            <a:off x="1066798" y="4305875"/>
            <a:ext cx="3139442" cy="10648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Mas nesse caso a inflação nunca termina. 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31F9009-D51E-1B8D-9B11-47B3E31C4AD9}"/>
              </a:ext>
            </a:extLst>
          </p:cNvPr>
          <p:cNvSpPr/>
          <p:nvPr/>
        </p:nvSpPr>
        <p:spPr>
          <a:xfrm>
            <a:off x="4429644" y="4305876"/>
            <a:ext cx="3958273" cy="10648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Não é possível o universo se reaquecer para reproduzir o Big-</a:t>
            </a:r>
            <a:r>
              <a:rPr lang="pt-BR" dirty="0" err="1"/>
              <a:t>Bang</a:t>
            </a:r>
            <a:r>
              <a:rPr lang="pt-BR" dirty="0"/>
              <a:t>  (</a:t>
            </a:r>
            <a:r>
              <a:rPr lang="pt-BR" dirty="0" err="1"/>
              <a:t>reheating</a:t>
            </a:r>
            <a:r>
              <a:rPr lang="pt-BR" dirty="0"/>
              <a:t> </a:t>
            </a:r>
            <a:r>
              <a:rPr lang="pt-BR" dirty="0" err="1"/>
              <a:t>problem</a:t>
            </a:r>
            <a:r>
              <a:rPr lang="pt-BR" dirty="0"/>
              <a:t>)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77B970E-0159-69C1-8A95-B7881D8E7FA5}"/>
              </a:ext>
            </a:extLst>
          </p:cNvPr>
          <p:cNvSpPr/>
          <p:nvPr/>
        </p:nvSpPr>
        <p:spPr>
          <a:xfrm>
            <a:off x="8611321" y="4305876"/>
            <a:ext cx="2763815" cy="1064877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 Universo nessa fase tem que ter H </a:t>
            </a:r>
            <a:r>
              <a:rPr lang="pt-BR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quase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constante.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42BEA2-53DD-8F7B-58B8-808679CE8307}"/>
              </a:ext>
            </a:extLst>
          </p:cNvPr>
          <p:cNvSpPr/>
          <p:nvPr/>
        </p:nvSpPr>
        <p:spPr>
          <a:xfrm>
            <a:off x="8641980" y="441993"/>
            <a:ext cx="2742300" cy="58647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FF00"/>
                </a:solidFill>
              </a:rPr>
              <a:t>Universo tipo De-</a:t>
            </a:r>
            <a:r>
              <a:rPr lang="pt-BR" dirty="0" err="1">
                <a:solidFill>
                  <a:srgbClr val="FFFF00"/>
                </a:solidFill>
              </a:rPr>
              <a:t>Sitter</a:t>
            </a:r>
            <a:endParaRPr lang="pt-BR" dirty="0">
              <a:solidFill>
                <a:srgbClr val="FFFF00"/>
              </a:solidFill>
            </a:endParaRPr>
          </a:p>
        </p:txBody>
      </p: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B848928A-CE27-3F22-5CF7-0FBD06A5D547}"/>
              </a:ext>
            </a:extLst>
          </p:cNvPr>
          <p:cNvCxnSpPr>
            <a:stCxn id="18" idx="3"/>
            <a:endCxn id="14" idx="3"/>
          </p:cNvCxnSpPr>
          <p:nvPr/>
        </p:nvCxnSpPr>
        <p:spPr>
          <a:xfrm flipH="1">
            <a:off x="11375136" y="735228"/>
            <a:ext cx="9144" cy="2909140"/>
          </a:xfrm>
          <a:prstGeom prst="bentConnector3">
            <a:avLst>
              <a:gd name="adj1" fmla="val -2500000"/>
            </a:avLst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78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9327F-DD4E-BA95-D36A-F4620456A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Sumário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F4C39D-20CA-360C-68D0-1A2643C7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6318504" cy="406399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2400" dirty="0"/>
              <a:t>Cosmologia para apressados</a:t>
            </a:r>
            <a:endParaRPr lang="pt-BR" sz="2400" noProof="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Motivações para a Inflação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sz="1600" dirty="0"/>
              <a:t>Prévia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sz="1600" noProof="0" dirty="0">
                <a:solidFill>
                  <a:schemeClr val="tx1"/>
                </a:solidFill>
              </a:rPr>
              <a:t>Os problemas do horizonte e da planitude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sz="1600" dirty="0"/>
              <a:t>Como a inflação resolve esses problemas</a:t>
            </a:r>
            <a:r>
              <a:rPr lang="pt-BR" sz="1600" noProof="0" dirty="0">
                <a:solidFill>
                  <a:schemeClr val="tx1"/>
                </a:solidFill>
              </a:rPr>
              <a:t>	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Um campo escalar que varia lentamente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noProof="0" dirty="0">
                <a:solidFill>
                  <a:schemeClr val="tx1"/>
                </a:solidFill>
              </a:rPr>
              <a:t>Perturba</a:t>
            </a:r>
            <a:r>
              <a:rPr lang="pt-BR" sz="2400" dirty="0" err="1"/>
              <a:t>ções</a:t>
            </a:r>
            <a:r>
              <a:rPr lang="pt-BR" sz="2400" dirty="0"/>
              <a:t> cosmológicas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noProof="0" dirty="0">
                <a:solidFill>
                  <a:schemeClr val="tx1"/>
                </a:solidFill>
              </a:rPr>
              <a:t>Q</a:t>
            </a:r>
            <a:r>
              <a:rPr lang="pt-BR" sz="2400" dirty="0" err="1"/>
              <a:t>uantização</a:t>
            </a:r>
            <a:endParaRPr lang="pt-BR" noProof="0" dirty="0">
              <a:solidFill>
                <a:schemeClr val="tx1"/>
              </a:solidFill>
            </a:endParaRPr>
          </a:p>
          <a:p>
            <a:pPr marL="635508" lvl="1" indent="-342900"/>
            <a:endParaRPr lang="pt-BR" b="0" noProof="0" dirty="0">
              <a:solidFill>
                <a:schemeClr val="tx1"/>
              </a:solidFill>
            </a:endParaRPr>
          </a:p>
          <a:p>
            <a:pPr marL="292608" lvl="1" indent="0">
              <a:buNone/>
            </a:pPr>
            <a:endParaRPr lang="pt-BR" b="0" noProof="0" dirty="0">
              <a:solidFill>
                <a:schemeClr val="tx1"/>
              </a:solidFill>
            </a:endParaRPr>
          </a:p>
          <a:p>
            <a:pPr marL="635508" lvl="1" indent="-342900">
              <a:buFont typeface="+mj-lt"/>
              <a:buAutoNum type="arabicPeriod"/>
            </a:pPr>
            <a:endParaRPr lang="pt-BR" noProof="0" dirty="0">
              <a:solidFill>
                <a:schemeClr val="tx1"/>
              </a:solidFill>
            </a:endParaRPr>
          </a:p>
        </p:txBody>
      </p:sp>
      <p:pic>
        <p:nvPicPr>
          <p:cNvPr id="3074" name="Picture 2" descr="Hipster Cosmology memes | quickmeme">
            <a:extLst>
              <a:ext uri="{FF2B5EF4-FFF2-40B4-BE49-F238E27FC236}">
                <a16:creationId xmlns:a16="http://schemas.microsoft.com/office/drawing/2014/main" id="{C6C63328-3AAF-2291-5FB2-5389A147E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2"/>
          <a:stretch>
            <a:fillRect/>
          </a:stretch>
        </p:blipFill>
        <p:spPr bwMode="auto">
          <a:xfrm>
            <a:off x="6789285" y="2020952"/>
            <a:ext cx="4741299" cy="33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34EA4A91-E722-8F17-10F6-B1CA3CCEC303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9E79E0FB-BAB2-1300-2A06-BA9C3EF6BB8B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7C9E6DA-D9C7-57C4-FFBC-2D0F8CA33B6A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2D9DE2-0C8C-1982-B74B-8620F60E71DF}"/>
              </a:ext>
            </a:extLst>
          </p:cNvPr>
          <p:cNvSpPr txBox="1"/>
          <p:nvPr/>
        </p:nvSpPr>
        <p:spPr>
          <a:xfrm>
            <a:off x="9159934" y="5362838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quickmeme.com</a:t>
            </a:r>
          </a:p>
        </p:txBody>
      </p:sp>
    </p:spTree>
    <p:extLst>
      <p:ext uri="{BB962C8B-B14F-4D97-AF65-F5344CB8AC3E}">
        <p14:creationId xmlns:p14="http://schemas.microsoft.com/office/powerpoint/2010/main" val="2909826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29B23-857C-E5B5-CDB9-CCB3EF4D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0A0B3-C777-9ED3-0728-71649BB9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98695"/>
            <a:ext cx="10058400" cy="836913"/>
          </a:xfrm>
        </p:spPr>
        <p:txBody>
          <a:bodyPr>
            <a:normAutofit fontScale="90000"/>
          </a:bodyPr>
          <a:lstStyle/>
          <a:p>
            <a:r>
              <a:rPr lang="pt-BR" dirty="0"/>
              <a:t>3. Um campo escalar que varia lentamente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445A0CC1-9579-0DB5-699A-79256FD4C7B2}"/>
              </a:ext>
            </a:extLst>
          </p:cNvPr>
          <p:cNvSpPr txBox="1">
            <a:spLocks/>
          </p:cNvSpPr>
          <p:nvPr/>
        </p:nvSpPr>
        <p:spPr>
          <a:xfrm>
            <a:off x="6409944" y="3046699"/>
            <a:ext cx="4914097" cy="210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Se o termo potencial for dominante e quase constante, o parâmetro de Hubble é aproximadamente constante: Quase De-</a:t>
            </a:r>
            <a:r>
              <a:rPr lang="pt-BR" dirty="0" err="1"/>
              <a:t>Sitter</a:t>
            </a:r>
            <a:endParaRPr lang="pt-BR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8720AC82-2D84-28A4-3244-659D64A90910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7D0BBC0-6EEC-C07D-84CB-751BF4BF80B7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C973C58-E574-F383-6C06-1FC253D02ADD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9F79F7A-8896-03BD-93EE-DC7C5E833BB6}"/>
              </a:ext>
            </a:extLst>
          </p:cNvPr>
          <p:cNvSpPr/>
          <p:nvPr/>
        </p:nvSpPr>
        <p:spPr>
          <a:xfrm>
            <a:off x="326136" y="1714572"/>
            <a:ext cx="2763815" cy="1064877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Considere um universo dominado por um Campo escalar (Inflaton)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7DEB0481-EEFC-B7FD-E8B5-124307B3F9AD}"/>
                  </a:ext>
                </a:extLst>
              </p:cNvPr>
              <p:cNvSpPr/>
              <p:nvPr/>
            </p:nvSpPr>
            <p:spPr>
              <a:xfrm>
                <a:off x="3368040" y="1708716"/>
                <a:ext cx="5126736" cy="106487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rad>
                      <m:d>
                        <m:dPr>
                          <m:ctrlPr>
                            <a:rPr lang="pt-B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den>
                          </m:f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7DEB0481-EEFC-B7FD-E8B5-124307B3F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040" y="1708716"/>
                <a:ext cx="5126736" cy="1064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8526286E-6E83-3610-FF3A-D94DBA4239A4}"/>
                  </a:ext>
                </a:extLst>
              </p:cNvPr>
              <p:cNvSpPr/>
              <p:nvPr/>
            </p:nvSpPr>
            <p:spPr>
              <a:xfrm>
                <a:off x="326136" y="2902418"/>
                <a:ext cx="2763815" cy="106487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8526286E-6E83-3610-FF3A-D94DBA423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36" y="2902418"/>
                <a:ext cx="2763815" cy="10648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2B9EE389-7C8A-7A9C-658A-B082C055D009}"/>
                  </a:ext>
                </a:extLst>
              </p:cNvPr>
              <p:cNvSpPr/>
              <p:nvPr/>
            </p:nvSpPr>
            <p:spPr>
              <a:xfrm>
                <a:off x="3368040" y="2896561"/>
                <a:ext cx="2763815" cy="106487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2B9EE389-7C8A-7A9C-658A-B082C055D0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040" y="2896561"/>
                <a:ext cx="2763815" cy="10648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42FAAA9-BE58-26B4-40E5-7A7050A45BBF}"/>
                  </a:ext>
                </a:extLst>
              </p:cNvPr>
              <p:cNvSpPr/>
              <p:nvPr/>
            </p:nvSpPr>
            <p:spPr>
              <a:xfrm>
                <a:off x="8650666" y="1708715"/>
                <a:ext cx="3316224" cy="106487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42FAAA9-BE58-26B4-40E5-7A7050A45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666" y="1708715"/>
                <a:ext cx="3316224" cy="1064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859C5A52-6C90-4A85-D3AE-BFB86E72D4B9}"/>
                  </a:ext>
                </a:extLst>
              </p:cNvPr>
              <p:cNvSpPr/>
              <p:nvPr/>
            </p:nvSpPr>
            <p:spPr>
              <a:xfrm>
                <a:off x="326135" y="4090264"/>
                <a:ext cx="2763815" cy="106487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𝛿𝜙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859C5A52-6C90-4A85-D3AE-BFB86E72D4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35" y="4090264"/>
                <a:ext cx="2763815" cy="10648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F785FE6-751B-483B-2335-7181788C2A74}"/>
                  </a:ext>
                </a:extLst>
              </p:cNvPr>
              <p:cNvSpPr/>
              <p:nvPr/>
            </p:nvSpPr>
            <p:spPr>
              <a:xfrm>
                <a:off x="3368040" y="4090263"/>
                <a:ext cx="2763815" cy="106487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acc>
                        <m:accPr>
                          <m:chr m:val="̇"/>
                          <m:ctrlPr>
                            <a:rPr lang="pt-B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pt-BR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F785FE6-751B-483B-2335-7181788C2A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040" y="4090263"/>
                <a:ext cx="2763815" cy="10648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DE5BA16-3C70-EA66-77ED-3DFEA1406B1A}"/>
              </a:ext>
            </a:extLst>
          </p:cNvPr>
          <p:cNvGrpSpPr/>
          <p:nvPr/>
        </p:nvGrpSpPr>
        <p:grpSpPr>
          <a:xfrm>
            <a:off x="326135" y="5486877"/>
            <a:ext cx="5151121" cy="707886"/>
            <a:chOff x="326135" y="5486877"/>
            <a:chExt cx="5151121" cy="707886"/>
          </a:xfrm>
        </p:grpSpPr>
        <p:sp>
          <p:nvSpPr>
            <p:cNvPr id="19" name="Espaço Reservado para Conteúdo 2">
              <a:extLst>
                <a:ext uri="{FF2B5EF4-FFF2-40B4-BE49-F238E27FC236}">
                  <a16:creationId xmlns:a16="http://schemas.microsoft.com/office/drawing/2014/main" id="{3DADF278-345D-D567-25C0-F12771CA9229}"/>
                </a:ext>
              </a:extLst>
            </p:cNvPr>
            <p:cNvSpPr txBox="1">
              <a:spLocks/>
            </p:cNvSpPr>
            <p:nvPr/>
          </p:nvSpPr>
          <p:spPr>
            <a:xfrm>
              <a:off x="326135" y="5518167"/>
              <a:ext cx="5004817" cy="6453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t-BR" sz="1800" dirty="0"/>
                <a:t>E finalmente temos campos no seminário de teoria quântica de campos 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E4FF4A2-88DE-D4D9-8107-A9389C6E7CFA}"/>
                </a:ext>
              </a:extLst>
            </p:cNvPr>
            <p:cNvSpPr txBox="1"/>
            <p:nvPr/>
          </p:nvSpPr>
          <p:spPr>
            <a:xfrm>
              <a:off x="4640219" y="5486877"/>
              <a:ext cx="83703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/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26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0C1BF-37C3-05D2-A48F-07A0931A8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CD3EA-20D1-6C0E-9104-DF1467DD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2527"/>
            <a:ext cx="10058400" cy="836913"/>
          </a:xfrm>
        </p:spPr>
        <p:txBody>
          <a:bodyPr>
            <a:normAutofit fontScale="90000"/>
          </a:bodyPr>
          <a:lstStyle/>
          <a:p>
            <a:r>
              <a:rPr lang="pt-BR" dirty="0"/>
              <a:t>3. Um campo escalar que varia lentamente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9DC6E57-9BB6-538B-464D-FBBA3967F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2312" y="1896096"/>
            <a:ext cx="5964935" cy="405937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11636780-6FBF-7A58-1E6F-168B4615F5B7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E958ABDB-852D-5C8B-5FE4-64C3C0E3D13F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4C39F8BB-0A5B-99F3-AE80-CBEBB4E52B58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0B5C6A-591C-FF03-2BF5-64258C2019BA}"/>
              </a:ext>
            </a:extLst>
          </p:cNvPr>
          <p:cNvSpPr txBox="1"/>
          <p:nvPr/>
        </p:nvSpPr>
        <p:spPr>
          <a:xfrm>
            <a:off x="7212262" y="5958240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Baumann, 2012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2CA5248-47D6-F289-4196-75CEC8FEE22B}"/>
                  </a:ext>
                </a:extLst>
              </p:cNvPr>
              <p:cNvSpPr/>
              <p:nvPr/>
            </p:nvSpPr>
            <p:spPr>
              <a:xfrm>
                <a:off x="372870" y="1893329"/>
                <a:ext cx="3139442" cy="2246136"/>
              </a:xfrm>
              <a:prstGeom prst="rect">
                <a:avLst/>
              </a:prstGeom>
              <a:ln w="762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Para estarmos em “slow-roll” é necessário que</a:t>
                </a:r>
              </a:p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acc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Sejam ambos pequenos (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pt-BR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2CA5248-47D6-F289-4196-75CEC8FEE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70" y="1893329"/>
                <a:ext cx="3139442" cy="2246136"/>
              </a:xfrm>
              <a:prstGeom prst="rect">
                <a:avLst/>
              </a:prstGeom>
              <a:blipFill>
                <a:blip r:embed="rId3"/>
                <a:stretch>
                  <a:fillRect l="-379" r="-1515"/>
                </a:stretch>
              </a:blipFill>
              <a:ln w="76200"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BC194036-6F7F-FD9E-E63C-596EB77813C7}"/>
              </a:ext>
            </a:extLst>
          </p:cNvPr>
          <p:cNvSpPr/>
          <p:nvPr/>
        </p:nvSpPr>
        <p:spPr>
          <a:xfrm>
            <a:off x="372870" y="4298888"/>
            <a:ext cx="3139442" cy="165658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Essas condições impõem fortes restrições na forma dos potenciais.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A57B14B-2309-4CB6-A533-7E9CD2E4A239}"/>
              </a:ext>
            </a:extLst>
          </p:cNvPr>
          <p:cNvSpPr/>
          <p:nvPr/>
        </p:nvSpPr>
        <p:spPr>
          <a:xfrm>
            <a:off x="9477247" y="1893329"/>
            <a:ext cx="1843025" cy="405937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Daqui em diante buscamos entender como que as </a:t>
            </a:r>
            <a:r>
              <a:rPr lang="pt-BR" u="sng" dirty="0"/>
              <a:t>flutuações quânticas </a:t>
            </a:r>
            <a:r>
              <a:rPr lang="pt-BR" dirty="0"/>
              <a:t>no vácuo do Inflaton dão </a:t>
            </a:r>
            <a:r>
              <a:rPr lang="pt-BR" u="sng" dirty="0"/>
              <a:t>origem</a:t>
            </a:r>
            <a:r>
              <a:rPr lang="pt-BR" dirty="0"/>
              <a:t> às </a:t>
            </a:r>
            <a:r>
              <a:rPr lang="pt-BR" u="sng" dirty="0"/>
              <a:t>flutuações de curvatura primordiais</a:t>
            </a:r>
            <a:r>
              <a:rPr lang="pt-BR" dirty="0"/>
              <a:t>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2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08FF0-A176-719E-4F90-95BE7A28D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DA237-6E72-7EAC-EB1B-91BBBE53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91834"/>
            <a:ext cx="10058400" cy="836913"/>
          </a:xfrm>
        </p:spPr>
        <p:txBody>
          <a:bodyPr>
            <a:normAutofit/>
          </a:bodyPr>
          <a:lstStyle/>
          <a:p>
            <a:r>
              <a:rPr lang="pt-BR" dirty="0"/>
              <a:t>4. Perturbações cosmológicas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63559C3-03E1-C50E-C226-1CF087DEC145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3911917B-E596-524A-5031-B4015EB964F4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DB60EF64-C786-7EFB-CDA7-A1AEDE0BC3C7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C96DBCCC-CFD1-B9D4-16EB-D3BF6EBAC936}"/>
                  </a:ext>
                </a:extLst>
              </p:cNvPr>
              <p:cNvSpPr txBox="1"/>
              <p:nvPr/>
            </p:nvSpPr>
            <p:spPr>
              <a:xfrm>
                <a:off x="487110" y="1976974"/>
                <a:ext cx="3266694" cy="557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C96DBCCC-CFD1-B9D4-16EB-D3BF6EBAC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10" y="1976974"/>
                <a:ext cx="3266694" cy="5579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 14">
            <a:extLst>
              <a:ext uri="{FF2B5EF4-FFF2-40B4-BE49-F238E27FC236}">
                <a16:creationId xmlns:a16="http://schemas.microsoft.com/office/drawing/2014/main" id="{619FA2DA-5C0A-60D4-5E0D-F6C85122FEAB}"/>
              </a:ext>
            </a:extLst>
          </p:cNvPr>
          <p:cNvSpPr/>
          <p:nvPr/>
        </p:nvSpPr>
        <p:spPr>
          <a:xfrm>
            <a:off x="1399032" y="3339010"/>
            <a:ext cx="2300519" cy="720617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Métrica do “Background”, FLRW</a:t>
            </a:r>
          </a:p>
        </p:txBody>
      </p: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7847C11A-D6AA-4EDB-0234-6240E5BECA86}"/>
              </a:ext>
            </a:extLst>
          </p:cNvPr>
          <p:cNvCxnSpPr>
            <a:stCxn id="12" idx="2"/>
            <a:endCxn id="15" idx="3"/>
          </p:cNvCxnSpPr>
          <p:nvPr/>
        </p:nvCxnSpPr>
        <p:spPr>
          <a:xfrm rot="16200000" flipH="1">
            <a:off x="2327787" y="2327554"/>
            <a:ext cx="1164435" cy="1579094"/>
          </a:xfrm>
          <a:prstGeom prst="bentConnector4">
            <a:avLst>
              <a:gd name="adj1" fmla="val 34529"/>
              <a:gd name="adj2" fmla="val 117912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51469049-7204-F79D-5AA3-88D41A1A3BE0}"/>
              </a:ext>
            </a:extLst>
          </p:cNvPr>
          <p:cNvCxnSpPr/>
          <p:nvPr/>
        </p:nvCxnSpPr>
        <p:spPr>
          <a:xfrm>
            <a:off x="1891857" y="2536334"/>
            <a:ext cx="45720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88AB924-71A8-1810-060B-EF12BF89C227}"/>
              </a:ext>
            </a:extLst>
          </p:cNvPr>
          <p:cNvCxnSpPr>
            <a:cxnSpLocks/>
          </p:cNvCxnSpPr>
          <p:nvPr/>
        </p:nvCxnSpPr>
        <p:spPr>
          <a:xfrm flipV="1">
            <a:off x="3457558" y="1976974"/>
            <a:ext cx="0" cy="50188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4EC8D34A-04E1-B518-DEC2-46D444D3B31F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3457558" y="2221615"/>
            <a:ext cx="3197670" cy="215186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EEA300A8-91A3-9FAB-3B0F-674540FE304F}"/>
                  </a:ext>
                </a:extLst>
              </p:cNvPr>
              <p:cNvSpPr/>
              <p:nvPr/>
            </p:nvSpPr>
            <p:spPr>
              <a:xfrm>
                <a:off x="6655228" y="2283585"/>
                <a:ext cx="4847924" cy="417978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accent1"/>
                    </a:solidFill>
                  </a:rPr>
                  <a:t>Perturbação na métrica: decomposição SVT (SVT componentes </a:t>
                </a:r>
                <a:r>
                  <a:rPr lang="pt-BR" dirty="0" err="1">
                    <a:solidFill>
                      <a:schemeClr val="accent1"/>
                    </a:solidFill>
                  </a:rPr>
                  <a:t>don’t</a:t>
                </a:r>
                <a:r>
                  <a:rPr lang="pt-BR" dirty="0">
                    <a:solidFill>
                      <a:schemeClr val="accent1"/>
                    </a:solidFill>
                  </a:rPr>
                  <a:t> mix </a:t>
                </a:r>
                <a:r>
                  <a:rPr lang="pt-BR" dirty="0" err="1">
                    <a:solidFill>
                      <a:schemeClr val="accent1"/>
                    </a:solidFill>
                  </a:rPr>
                  <a:t>at</a:t>
                </a:r>
                <a:r>
                  <a:rPr lang="pt-BR" dirty="0">
                    <a:solidFill>
                      <a:schemeClr val="accent1"/>
                    </a:solidFill>
                  </a:rPr>
                  <a:t> linear </a:t>
                </a:r>
                <a:r>
                  <a:rPr lang="pt-BR" dirty="0" err="1">
                    <a:solidFill>
                      <a:schemeClr val="accent1"/>
                    </a:solidFill>
                  </a:rPr>
                  <a:t>order</a:t>
                </a:r>
                <a:r>
                  <a:rPr lang="pt-BR" dirty="0">
                    <a:solidFill>
                      <a:schemeClr val="accent1"/>
                    </a:solidFill>
                  </a:rPr>
                  <a:t>)</a:t>
                </a:r>
              </a:p>
              <a:p>
                <a:pPr algn="ctr"/>
                <a:endParaRPr lang="pt-BR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pt-B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pt-BR" b="0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b="0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1"/>
                  </a:solidFill>
                </a:endParaRPr>
              </a:p>
              <a:p>
                <a:pPr algn="ctr"/>
                <a:endParaRPr lang="pt-BR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pt-BR" dirty="0">
                    <a:solidFill>
                      <a:schemeClr val="accent1"/>
                    </a:solidFill>
                  </a:rPr>
                  <a:t>Onde:</a:t>
                </a:r>
              </a:p>
              <a:p>
                <a:pPr algn="ctr"/>
                <a:endParaRPr lang="pt-BR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1"/>
                  </a:solidFill>
                </a:endParaRPr>
              </a:p>
              <a:p>
                <a:pPr algn="ctr"/>
                <a:endParaRPr lang="pt-BR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pt-BR" dirty="0">
                    <a:solidFill>
                      <a:schemeClr val="accent1"/>
                    </a:solidFill>
                  </a:rPr>
                  <a:t>+ outras condições sobre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pt-BR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EEA300A8-91A3-9FAB-3B0F-674540FE30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228" y="2283585"/>
                <a:ext cx="4847924" cy="4179784"/>
              </a:xfrm>
              <a:prstGeom prst="rect">
                <a:avLst/>
              </a:prstGeom>
              <a:blipFill>
                <a:blip r:embed="rId3"/>
                <a:stretch>
                  <a:fillRect l="-1004" r="-1631"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467356C2-96A2-7900-3089-6ABAE9CBE573}"/>
                  </a:ext>
                </a:extLst>
              </p:cNvPr>
              <p:cNvSpPr/>
              <p:nvPr/>
            </p:nvSpPr>
            <p:spPr>
              <a:xfrm>
                <a:off x="9637776" y="1523948"/>
                <a:ext cx="1865376" cy="62039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pt-BR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467356C2-96A2-7900-3089-6ABAE9CBE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776" y="1523948"/>
                <a:ext cx="1865376" cy="6203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C89C7CBB-06AB-ABE0-27D5-31654E872B0C}"/>
              </a:ext>
            </a:extLst>
          </p:cNvPr>
          <p:cNvSpPr/>
          <p:nvPr/>
        </p:nvSpPr>
        <p:spPr>
          <a:xfrm>
            <a:off x="9637776" y="198966"/>
            <a:ext cx="1865376" cy="118573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/>
                </a:solidFill>
              </a:rPr>
              <a:t>4 graus escalares</a:t>
            </a:r>
          </a:p>
          <a:p>
            <a:pPr algn="ctr"/>
            <a:r>
              <a:rPr lang="pt-BR" dirty="0">
                <a:solidFill>
                  <a:schemeClr val="accent1"/>
                </a:solidFill>
              </a:rPr>
              <a:t>4 vetoriais</a:t>
            </a:r>
          </a:p>
          <a:p>
            <a:pPr algn="ctr"/>
            <a:r>
              <a:rPr lang="pt-BR" dirty="0">
                <a:solidFill>
                  <a:schemeClr val="accent1"/>
                </a:solidFill>
              </a:rPr>
              <a:t>2 tensoriais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C81F500A-25A1-3FBA-C87F-6BFBF486C8B2}"/>
              </a:ext>
            </a:extLst>
          </p:cNvPr>
          <p:cNvSpPr/>
          <p:nvPr/>
        </p:nvSpPr>
        <p:spPr>
          <a:xfrm>
            <a:off x="487110" y="4237558"/>
            <a:ext cx="1837374" cy="8504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E para o campo escalar: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E2336920-F8F3-2ECF-3DC8-41C8AB237A35}"/>
                  </a:ext>
                </a:extLst>
              </p:cNvPr>
              <p:cNvSpPr txBox="1"/>
              <p:nvPr/>
            </p:nvSpPr>
            <p:spPr>
              <a:xfrm>
                <a:off x="2270077" y="4382219"/>
                <a:ext cx="38259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pt-BR" sz="2400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𝛿𝜙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E2336920-F8F3-2ECF-3DC8-41C8AB237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077" y="4382219"/>
                <a:ext cx="3825923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0AD4FF9B-98F2-9983-EB33-5D440CC37E28}"/>
              </a:ext>
            </a:extLst>
          </p:cNvPr>
          <p:cNvCxnSpPr>
            <a:cxnSpLocks/>
          </p:cNvCxnSpPr>
          <p:nvPr/>
        </p:nvCxnSpPr>
        <p:spPr>
          <a:xfrm>
            <a:off x="3841515" y="4843884"/>
            <a:ext cx="1887623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9BBAE646-F72C-5003-D329-4F5BF5606B3A}"/>
                  </a:ext>
                </a:extLst>
              </p:cNvPr>
              <p:cNvSpPr/>
              <p:nvPr/>
            </p:nvSpPr>
            <p:spPr>
              <a:xfrm>
                <a:off x="487110" y="5277539"/>
                <a:ext cx="3148837" cy="986657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𝛿𝜌</m:t>
                      </m:r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𝛿𝜙</m:t>
                          </m:r>
                        </m:e>
                      </m:acc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𝛿𝜙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𝛿𝜙</m:t>
                          </m:r>
                        </m:e>
                      </m:acc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𝛿𝜙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9BBAE646-F72C-5003-D329-4F5BF560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10" y="5277539"/>
                <a:ext cx="3148837" cy="9866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C5791CEF-74F7-7125-E6CF-289ABA9B7052}"/>
              </a:ext>
            </a:extLst>
          </p:cNvPr>
          <p:cNvCxnSpPr/>
          <p:nvPr/>
        </p:nvCxnSpPr>
        <p:spPr>
          <a:xfrm>
            <a:off x="4869602" y="4843884"/>
            <a:ext cx="0" cy="388744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95EFA6E3-A9D0-2D12-DF26-5D6A7C0BBA67}"/>
                  </a:ext>
                </a:extLst>
              </p:cNvPr>
              <p:cNvSpPr/>
              <p:nvPr/>
            </p:nvSpPr>
            <p:spPr>
              <a:xfrm>
                <a:off x="3658194" y="5277539"/>
                <a:ext cx="1738523" cy="986657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pt-BR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𝛿𝜙</m:t>
                      </m:r>
                    </m:oMath>
                  </m:oMathPara>
                </a14:m>
                <a:endParaRPr lang="pt-BR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95EFA6E3-A9D0-2D12-DF26-5D6A7C0BB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194" y="5277539"/>
                <a:ext cx="1738523" cy="9866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83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9" grpId="0" animBg="1"/>
      <p:bldP spid="30" grpId="0" animBg="1"/>
      <p:bldP spid="33" grpId="0" animBg="1"/>
      <p:bldP spid="35" grpId="0"/>
      <p:bldP spid="38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7AA3-49C9-36C3-97B2-B20EEBCBC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14978-A5A2-A190-ECF3-0FF08F10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836913"/>
          </a:xfrm>
        </p:spPr>
        <p:txBody>
          <a:bodyPr>
            <a:noAutofit/>
          </a:bodyPr>
          <a:lstStyle/>
          <a:p>
            <a:r>
              <a:rPr lang="pt-BR" sz="3600" dirty="0"/>
              <a:t>4. Perturbações cosmológicas: liberdade de gauge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D8124549-53D8-4EAD-EF3C-3E599E728CBA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8FF013B9-5C1E-34D6-CB46-5DDC3F9C513D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94E820F-0E0A-B5BE-CC51-3EE5F7C2871E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77C61B0F-FABF-8F9B-2ADA-47E318C9F499}"/>
                  </a:ext>
                </a:extLst>
              </p:cNvPr>
              <p:cNvSpPr txBox="1"/>
              <p:nvPr/>
            </p:nvSpPr>
            <p:spPr>
              <a:xfrm>
                <a:off x="7611490" y="1943950"/>
                <a:ext cx="3266694" cy="557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pt-BR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77C61B0F-FABF-8F9B-2ADA-47E318C9F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490" y="1943950"/>
                <a:ext cx="3266694" cy="5579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A57FF11F-C68E-652A-4A1F-306242C5A761}"/>
                  </a:ext>
                </a:extLst>
              </p:cNvPr>
              <p:cNvSpPr/>
              <p:nvPr/>
            </p:nvSpPr>
            <p:spPr>
              <a:xfrm>
                <a:off x="6639627" y="2526214"/>
                <a:ext cx="5210421" cy="192028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pt-BR" sz="2000" b="0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000" b="0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A57FF11F-C68E-652A-4A1F-306242C5A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627" y="2526214"/>
                <a:ext cx="5210421" cy="19202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18753A24-DEAA-4021-3D27-9D5E356BEFE3}"/>
                  </a:ext>
                </a:extLst>
              </p:cNvPr>
              <p:cNvSpPr txBox="1"/>
              <p:nvPr/>
            </p:nvSpPr>
            <p:spPr>
              <a:xfrm>
                <a:off x="1160438" y="2040195"/>
                <a:ext cx="38259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𝛿𝜙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18753A24-DEAA-4021-3D27-9D5E356BE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438" y="2040195"/>
                <a:ext cx="3825923" cy="461665"/>
              </a:xfrm>
              <a:prstGeom prst="rect">
                <a:avLst/>
              </a:prstGeom>
              <a:blipFill>
                <a:blip r:embed="rId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Agrupar 2">
            <a:extLst>
              <a:ext uri="{FF2B5EF4-FFF2-40B4-BE49-F238E27FC236}">
                <a16:creationId xmlns:a16="http://schemas.microsoft.com/office/drawing/2014/main" id="{16D654A9-2E02-AE18-C02A-EE1D5C2548A4}"/>
              </a:ext>
            </a:extLst>
          </p:cNvPr>
          <p:cNvGrpSpPr/>
          <p:nvPr/>
        </p:nvGrpSpPr>
        <p:grpSpPr>
          <a:xfrm>
            <a:off x="341952" y="2526214"/>
            <a:ext cx="4887360" cy="986657"/>
            <a:chOff x="487110" y="5277539"/>
            <a:chExt cx="4887360" cy="9866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09E5A72A-5BE4-9E4D-9102-70A539101362}"/>
                    </a:ext>
                  </a:extLst>
                </p:cNvPr>
                <p:cNvSpPr/>
                <p:nvPr/>
              </p:nvSpPr>
              <p:spPr>
                <a:xfrm>
                  <a:off x="487110" y="5277539"/>
                  <a:ext cx="3148837" cy="986657"/>
                </a:xfrm>
                <a:prstGeom prst="rect">
                  <a:avLst/>
                </a:prstGeom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𝛿𝜌</m:t>
                        </m:r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pt-BR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𝛿𝜙</m:t>
                            </m:r>
                          </m:e>
                        </m:acc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𝛿𝜙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pt-BR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pt-BR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𝛿𝜙</m:t>
                            </m:r>
                          </m:e>
                        </m:acc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𝛿𝜙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pt-BR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09E5A72A-5BE4-9E4D-9102-70A5391013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110" y="5277539"/>
                  <a:ext cx="3148837" cy="9866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tângulo 43">
                  <a:extLst>
                    <a:ext uri="{FF2B5EF4-FFF2-40B4-BE49-F238E27FC236}">
                      <a16:creationId xmlns:a16="http://schemas.microsoft.com/office/drawing/2014/main" id="{615904A5-C70B-B1BF-C411-5630F4BEE718}"/>
                    </a:ext>
                  </a:extLst>
                </p:cNvPr>
                <p:cNvSpPr/>
                <p:nvPr/>
              </p:nvSpPr>
              <p:spPr>
                <a:xfrm>
                  <a:off x="3635947" y="5277539"/>
                  <a:ext cx="1738523" cy="986657"/>
                </a:xfrm>
                <a:prstGeom prst="rect">
                  <a:avLst/>
                </a:prstGeom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t-BR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pt-BR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𝛿𝜙</m:t>
                        </m:r>
                      </m:oMath>
                    </m:oMathPara>
                  </a14:m>
                  <a:endParaRPr lang="pt-BR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tângulo 43">
                  <a:extLst>
                    <a:ext uri="{FF2B5EF4-FFF2-40B4-BE49-F238E27FC236}">
                      <a16:creationId xmlns:a16="http://schemas.microsoft.com/office/drawing/2014/main" id="{615904A5-C70B-B1BF-C411-5630F4BEE7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947" y="5277539"/>
                  <a:ext cx="1738523" cy="98665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447DC444-E74D-8668-8661-2038D2948FC7}"/>
              </a:ext>
            </a:extLst>
          </p:cNvPr>
          <p:cNvSpPr/>
          <p:nvPr/>
        </p:nvSpPr>
        <p:spPr>
          <a:xfrm>
            <a:off x="341952" y="3644369"/>
            <a:ext cx="3754560" cy="80875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 Relatividade Geral é invariante sob </a:t>
            </a:r>
            <a:r>
              <a:rPr lang="pt-B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diffeomorfismos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3D6C02C-0B57-7AEE-0F00-B0F5B0CC7B62}"/>
              </a:ext>
            </a:extLst>
          </p:cNvPr>
          <p:cNvSpPr/>
          <p:nvPr/>
        </p:nvSpPr>
        <p:spPr>
          <a:xfrm>
            <a:off x="341952" y="4583741"/>
            <a:ext cx="3754560" cy="1652467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Uma mudança de coordenadas reescreve as perturbações, podendo eliminar perturbações reais ou criar perturbações fictícias.</a:t>
            </a:r>
            <a:endParaRPr lang="pt-B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4989C8BC-BAAA-7C39-B227-6869C0548C1A}"/>
                  </a:ext>
                </a:extLst>
              </p:cNvPr>
              <p:cNvSpPr/>
              <p:nvPr/>
            </p:nvSpPr>
            <p:spPr>
              <a:xfrm>
                <a:off x="4213997" y="3643484"/>
                <a:ext cx="2259955" cy="808759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4989C8BC-BAAA-7C39-B227-6869C0548C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97" y="3643484"/>
                <a:ext cx="2259955" cy="8087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>
            <a:extLst>
              <a:ext uri="{FF2B5EF4-FFF2-40B4-BE49-F238E27FC236}">
                <a16:creationId xmlns:a16="http://schemas.microsoft.com/office/drawing/2014/main" id="{94CB23A4-0F70-CB1C-E3E5-5D9B88291CDC}"/>
              </a:ext>
            </a:extLst>
          </p:cNvPr>
          <p:cNvSpPr/>
          <p:nvPr/>
        </p:nvSpPr>
        <p:spPr>
          <a:xfrm>
            <a:off x="4885546" y="4953502"/>
            <a:ext cx="2420907" cy="106549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/>
              <a:t>Gotta</a:t>
            </a:r>
            <a:r>
              <a:rPr lang="pt-BR" dirty="0"/>
              <a:t> </a:t>
            </a:r>
            <a:r>
              <a:rPr lang="pt-BR" dirty="0" err="1"/>
              <a:t>fix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gauge.</a:t>
            </a:r>
            <a:endParaRPr lang="pt-B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2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8161F-0EFD-769E-5134-D1C694799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D9570-DCCD-2874-3347-D043C164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836913"/>
          </a:xfrm>
        </p:spPr>
        <p:txBody>
          <a:bodyPr>
            <a:noAutofit/>
          </a:bodyPr>
          <a:lstStyle/>
          <a:p>
            <a:r>
              <a:rPr lang="pt-BR" sz="3600" dirty="0"/>
              <a:t>4. Perturbações cosmológicas: liberdade de gauge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2E86A400-EE98-2040-73ED-AEB14C869309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35C6F74B-1064-D1CA-86A7-81F667C8F93D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DF3031D-5D35-2667-3A9A-E684DBEAD91D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2A24EBB-C875-30E5-41D8-2FB6FAE2A701}"/>
                  </a:ext>
                </a:extLst>
              </p:cNvPr>
              <p:cNvSpPr txBox="1"/>
              <p:nvPr/>
            </p:nvSpPr>
            <p:spPr>
              <a:xfrm>
                <a:off x="7611490" y="1943950"/>
                <a:ext cx="3266694" cy="557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pt-BR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77C61B0F-FABF-8F9B-2ADA-47E318C9F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490" y="1943950"/>
                <a:ext cx="3266694" cy="5579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AF0640FD-A790-AE96-A040-1BC057A98815}"/>
                  </a:ext>
                </a:extLst>
              </p:cNvPr>
              <p:cNvSpPr/>
              <p:nvPr/>
            </p:nvSpPr>
            <p:spPr>
              <a:xfrm>
                <a:off x="5996965" y="2526215"/>
                <a:ext cx="5853084" cy="1158366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pt-BR" sz="2000" b="0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000" b="0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AF0640FD-A790-AE96-A040-1BC057A988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965" y="2526215"/>
                <a:ext cx="5853084" cy="11583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137C02DD-7AB5-F49D-A892-CC2A59BDCF83}"/>
                  </a:ext>
                </a:extLst>
              </p:cNvPr>
              <p:cNvSpPr txBox="1"/>
              <p:nvPr/>
            </p:nvSpPr>
            <p:spPr>
              <a:xfrm>
                <a:off x="1160438" y="2040195"/>
                <a:ext cx="38259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pt-BR" sz="2400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𝛿𝜙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137C02DD-7AB5-F49D-A892-CC2A59BD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438" y="2040195"/>
                <a:ext cx="3825923" cy="461665"/>
              </a:xfrm>
              <a:prstGeom prst="rect">
                <a:avLst/>
              </a:prstGeom>
              <a:blipFill>
                <a:blip r:embed="rId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Agrupar 2">
            <a:extLst>
              <a:ext uri="{FF2B5EF4-FFF2-40B4-BE49-F238E27FC236}">
                <a16:creationId xmlns:a16="http://schemas.microsoft.com/office/drawing/2014/main" id="{65CE2307-98ED-3842-BDA6-1E93B3712D3D}"/>
              </a:ext>
            </a:extLst>
          </p:cNvPr>
          <p:cNvGrpSpPr/>
          <p:nvPr/>
        </p:nvGrpSpPr>
        <p:grpSpPr>
          <a:xfrm>
            <a:off x="341950" y="2526214"/>
            <a:ext cx="5418769" cy="1158366"/>
            <a:chOff x="487110" y="5277539"/>
            <a:chExt cx="4887360" cy="9866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7C1BBF77-45FA-8873-3DC1-2E64CB38A80C}"/>
                    </a:ext>
                  </a:extLst>
                </p:cNvPr>
                <p:cNvSpPr/>
                <p:nvPr/>
              </p:nvSpPr>
              <p:spPr>
                <a:xfrm>
                  <a:off x="487110" y="5277539"/>
                  <a:ext cx="3148837" cy="986657"/>
                </a:xfrm>
                <a:prstGeom prst="rect">
                  <a:avLst/>
                </a:prstGeom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𝛿𝜌</m:t>
                        </m:r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pt-BR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𝛿𝜙</m:t>
                            </m:r>
                          </m:e>
                        </m:acc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𝛿𝜙</m:t>
                        </m:r>
                        <m:sSub>
                          <m:sSubPr>
                            <m:ctrlP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pt-BR" b="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pt-BR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𝛿𝜙</m:t>
                            </m:r>
                          </m:e>
                        </m:acc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𝛿𝜙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pt-BR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7C1BBF77-45FA-8873-3DC1-2E64CB38A8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110" y="5277539"/>
                  <a:ext cx="3148837" cy="9866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tângulo 43">
                  <a:extLst>
                    <a:ext uri="{FF2B5EF4-FFF2-40B4-BE49-F238E27FC236}">
                      <a16:creationId xmlns:a16="http://schemas.microsoft.com/office/drawing/2014/main" id="{30CF0CA2-29F3-34D0-9E13-BCB63BB5E45E}"/>
                    </a:ext>
                  </a:extLst>
                </p:cNvPr>
                <p:cNvSpPr/>
                <p:nvPr/>
              </p:nvSpPr>
              <p:spPr>
                <a:xfrm>
                  <a:off x="3635947" y="5277539"/>
                  <a:ext cx="1738523" cy="986657"/>
                </a:xfrm>
                <a:prstGeom prst="rect">
                  <a:avLst/>
                </a:prstGeom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pt-BR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t-BR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pt-BR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pt-BR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𝛿𝜙</m:t>
                        </m:r>
                      </m:oMath>
                    </m:oMathPara>
                  </a14:m>
                  <a:endParaRPr lang="pt-BR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tângulo 43">
                  <a:extLst>
                    <a:ext uri="{FF2B5EF4-FFF2-40B4-BE49-F238E27FC236}">
                      <a16:creationId xmlns:a16="http://schemas.microsoft.com/office/drawing/2014/main" id="{30CF0CA2-29F3-34D0-9E13-BCB63BB5E4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947" y="5277539"/>
                  <a:ext cx="1738523" cy="98665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0B4CA6DD-8F26-27CA-0432-D4363AECEEAF}"/>
              </a:ext>
            </a:extLst>
          </p:cNvPr>
          <p:cNvSpPr/>
          <p:nvPr/>
        </p:nvSpPr>
        <p:spPr>
          <a:xfrm>
            <a:off x="8318280" y="133546"/>
            <a:ext cx="3754560" cy="986657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Podemos trabalhar com quantidades que são invariantes de gauge, fixar o gauge, ou ambos.</a:t>
            </a:r>
            <a:endParaRPr lang="pt-B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FDA1B81C-6FC5-7E0D-2DC9-3D113B18B810}"/>
                  </a:ext>
                </a:extLst>
              </p:cNvPr>
              <p:cNvSpPr/>
              <p:nvPr/>
            </p:nvSpPr>
            <p:spPr>
              <a:xfrm>
                <a:off x="3072012" y="422511"/>
                <a:ext cx="2259955" cy="581598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FDA1B81C-6FC5-7E0D-2DC9-3D113B18B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012" y="422511"/>
                <a:ext cx="2259955" cy="5815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CD98AFAF-E22A-612E-8B95-C2316A2133EE}"/>
                  </a:ext>
                </a:extLst>
              </p:cNvPr>
              <p:cNvSpPr/>
              <p:nvPr/>
            </p:nvSpPr>
            <p:spPr>
              <a:xfrm>
                <a:off x="5996964" y="3904488"/>
                <a:ext cx="3082748" cy="233171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pt-BR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</m:sSup>
                            </m:e>
                          </m:acc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CD98AFAF-E22A-612E-8B95-C2316A213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964" y="3904488"/>
                <a:ext cx="3082748" cy="23317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C8625388-4D4B-E3BF-7E02-B1840CEE4B75}"/>
                  </a:ext>
                </a:extLst>
              </p:cNvPr>
              <p:cNvSpPr/>
              <p:nvPr/>
            </p:nvSpPr>
            <p:spPr>
              <a:xfrm>
                <a:off x="1066800" y="422511"/>
                <a:ext cx="1749552" cy="581598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C8625388-4D4B-E3BF-7E02-B1840CEE4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22511"/>
                <a:ext cx="1749552" cy="5815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66CD38BA-4250-A12A-D327-928B10DC121B}"/>
                  </a:ext>
                </a:extLst>
              </p:cNvPr>
              <p:cNvSpPr/>
              <p:nvPr/>
            </p:nvSpPr>
            <p:spPr>
              <a:xfrm>
                <a:off x="9178780" y="3904488"/>
                <a:ext cx="2671268" cy="233171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pt-BR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pt-BR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66CD38BA-4250-A12A-D327-928B10DC1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0" y="3904488"/>
                <a:ext cx="2671268" cy="23317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08408DC-6E16-92AE-8FC8-B0717D152429}"/>
                  </a:ext>
                </a:extLst>
              </p:cNvPr>
              <p:cNvSpPr/>
              <p:nvPr/>
            </p:nvSpPr>
            <p:spPr>
              <a:xfrm>
                <a:off x="341949" y="3904488"/>
                <a:ext cx="5418769" cy="2331719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𝛿𝜌</m:t>
                      </m:r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̅"/>
                              <m:ctrlP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acc>
                    </m:oMath>
                  </m:oMathPara>
                </a14:m>
                <a:endParaRPr lang="pt-BR" sz="2400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t-BR" sz="2400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̅"/>
                              <m:ctrlPr>
                                <a:rPr lang="pt-BR" sz="24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acc>
                    </m:oMath>
                  </m:oMathPara>
                </a14:m>
                <a:endParaRPr lang="pt-BR" sz="2400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pt-BR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...</a:t>
                </a:r>
                <a:endParaRPr lang="pt-BR" sz="2400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08408DC-6E16-92AE-8FC8-B0717D152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9" y="3904488"/>
                <a:ext cx="5418769" cy="23317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4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6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ABC0D-6EA4-7044-7AED-CBFC86C46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EF6E6-F01B-1F01-3966-0629E2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836913"/>
          </a:xfrm>
        </p:spPr>
        <p:txBody>
          <a:bodyPr>
            <a:noAutofit/>
          </a:bodyPr>
          <a:lstStyle/>
          <a:p>
            <a:r>
              <a:rPr lang="pt-BR" sz="3600" dirty="0"/>
              <a:t>4. Perturbações cosmológicas: liberdade de gauge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49891AB6-5A18-1FDB-49EB-73FF1566F30E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1B9682F-CBC1-65F0-BEBB-C3DF015F1814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DF6D438-E8FE-ABAE-E591-7610C30FF5A8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BB9F150-5ADF-C5BB-21A8-69ACFD9AF34E}"/>
              </a:ext>
            </a:extLst>
          </p:cNvPr>
          <p:cNvSpPr/>
          <p:nvPr/>
        </p:nvSpPr>
        <p:spPr>
          <a:xfrm>
            <a:off x="341952" y="2011420"/>
            <a:ext cx="3754560" cy="9695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Existem algumas escolhas de gauge famosas, cada uma servindo a um propósito específico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0597EDD-EA05-C743-E36C-D07EB8D94CA9}"/>
              </a:ext>
            </a:extLst>
          </p:cNvPr>
          <p:cNvSpPr/>
          <p:nvPr/>
        </p:nvSpPr>
        <p:spPr>
          <a:xfrm>
            <a:off x="341952" y="3205413"/>
            <a:ext cx="7631328" cy="9695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 </a:t>
            </a:r>
            <a:r>
              <a:rPr lang="pt-BR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perturbação de curvatura comóvel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é a variável de interesse e é </a:t>
            </a:r>
            <a:r>
              <a:rPr lang="pt-BR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invariante de gauge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8A0EDB9-2BB6-7A4B-6E9C-695E90E90DF0}"/>
              </a:ext>
            </a:extLst>
          </p:cNvPr>
          <p:cNvSpPr/>
          <p:nvPr/>
        </p:nvSpPr>
        <p:spPr>
          <a:xfrm>
            <a:off x="4218720" y="2002276"/>
            <a:ext cx="3754560" cy="9695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Escolhemos o </a:t>
            </a:r>
            <a:r>
              <a:rPr lang="pt-BR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gauge comóvel</a:t>
            </a: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onde: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F14B5D87-723A-D5AB-47A1-6042095332F8}"/>
                  </a:ext>
                </a:extLst>
              </p:cNvPr>
              <p:cNvSpPr/>
              <p:nvPr/>
            </p:nvSpPr>
            <p:spPr>
              <a:xfrm>
                <a:off x="8095488" y="2002276"/>
                <a:ext cx="375456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𝛿𝜙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=0,  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=0,  </m:t>
                      </m:r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F14B5D87-723A-D5AB-47A1-60420953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488" y="2002276"/>
                <a:ext cx="3754560" cy="9695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9E28CF29-5113-35CD-CADE-C9CBE0C83720}"/>
                  </a:ext>
                </a:extLst>
              </p:cNvPr>
              <p:cNvSpPr/>
              <p:nvPr/>
            </p:nvSpPr>
            <p:spPr>
              <a:xfrm>
                <a:off x="8095488" y="3205413"/>
                <a:ext cx="375456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9E28CF29-5113-35CD-CADE-C9CBE0C83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488" y="3205413"/>
                <a:ext cx="3754560" cy="969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ângulo 16">
            <a:extLst>
              <a:ext uri="{FF2B5EF4-FFF2-40B4-BE49-F238E27FC236}">
                <a16:creationId xmlns:a16="http://schemas.microsoft.com/office/drawing/2014/main" id="{27467B67-9636-51B6-7BEE-54B05F9F0A73}"/>
              </a:ext>
            </a:extLst>
          </p:cNvPr>
          <p:cNvSpPr/>
          <p:nvPr/>
        </p:nvSpPr>
        <p:spPr>
          <a:xfrm>
            <a:off x="4218720" y="4315578"/>
            <a:ext cx="7631328" cy="9695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Curvatura do espaço nas hipersuperfícies comóveis: isso é, nas fatias espaciais da variedade no referencial comóvel, onde a velocidade peculiar da matéria é nula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1544C3C8-6A65-E8DF-2393-695DFA81C0C0}"/>
                  </a:ext>
                </a:extLst>
              </p:cNvPr>
              <p:cNvSpPr/>
              <p:nvPr/>
            </p:nvSpPr>
            <p:spPr>
              <a:xfrm>
                <a:off x="9256488" y="5374333"/>
                <a:ext cx="259356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1+2</m:t>
                          </m:r>
                          <m:r>
                            <a:rPr lang="pt-B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1544C3C8-6A65-E8DF-2393-695DFA81C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488" y="5374333"/>
                <a:ext cx="2593560" cy="9695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ângulo 18">
            <a:extLst>
              <a:ext uri="{FF2B5EF4-FFF2-40B4-BE49-F238E27FC236}">
                <a16:creationId xmlns:a16="http://schemas.microsoft.com/office/drawing/2014/main" id="{5FBCB90C-C453-16BE-FF6E-6AAA72FF29BD}"/>
              </a:ext>
            </a:extLst>
          </p:cNvPr>
          <p:cNvSpPr/>
          <p:nvPr/>
        </p:nvSpPr>
        <p:spPr>
          <a:xfrm>
            <a:off x="341952" y="5374333"/>
            <a:ext cx="3754560" cy="96952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A quantização é mais limpa no formalismo ADM</a:t>
            </a:r>
          </a:p>
        </p:txBody>
      </p:sp>
    </p:spTree>
    <p:extLst>
      <p:ext uri="{BB962C8B-B14F-4D97-AF65-F5344CB8AC3E}">
        <p14:creationId xmlns:p14="http://schemas.microsoft.com/office/powerpoint/2010/main" val="13053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56197-853D-1415-7B0C-05D80164D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F86F6178-D6A1-8BDF-90D2-55D9680A3E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66800" y="1028463"/>
                <a:ext cx="10610850" cy="836913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pt-B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pt-BR" sz="36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pt-BR" sz="36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(5−</m:t>
                        </m:r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pt-BR" sz="3600" dirty="0"/>
                  <a:t>. Ação para a perturbação de curvatura</a:t>
                </a:r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F86F6178-D6A1-8BDF-90D2-55D9680A3E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66800" y="1028463"/>
                <a:ext cx="10610850" cy="836913"/>
              </a:xfrm>
              <a:blipFill>
                <a:blip r:embed="rId2"/>
                <a:stretch>
                  <a:fillRect t="-2920" r="-862" b="-124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ubtítulo 2">
            <a:extLst>
              <a:ext uri="{FF2B5EF4-FFF2-40B4-BE49-F238E27FC236}">
                <a16:creationId xmlns:a16="http://schemas.microsoft.com/office/drawing/2014/main" id="{33162774-9891-48FF-CEB9-317E20928B31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DA5FE3C3-B769-DF79-FFAF-826FE86194C7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8CE0F9EE-5CA9-BB52-4CB3-70A8CB49CB4E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069A745-4EC5-C2F0-80C4-B106593C8870}"/>
              </a:ext>
            </a:extLst>
          </p:cNvPr>
          <p:cNvSpPr txBox="1"/>
          <p:nvPr/>
        </p:nvSpPr>
        <p:spPr>
          <a:xfrm>
            <a:off x="892302" y="1997626"/>
            <a:ext cx="3626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Escrevemos a métrica utilizando o formalismo ADM:  (É mais fácil de separar os graus de liberdade físicos dos vínculos)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124DAB0-8C56-A2E4-85CC-093AF02CCBDB}"/>
                  </a:ext>
                </a:extLst>
              </p:cNvPr>
              <p:cNvSpPr/>
              <p:nvPr/>
            </p:nvSpPr>
            <p:spPr>
              <a:xfrm>
                <a:off x="4589712" y="1997626"/>
                <a:ext cx="5463187" cy="836913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124DAB0-8C56-A2E4-85CC-093AF02CC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712" y="1997626"/>
                <a:ext cx="5463187" cy="836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A1277F-DDB0-6531-2B88-AD77ED5E05F2}"/>
              </a:ext>
            </a:extLst>
          </p:cNvPr>
          <p:cNvSpPr txBox="1"/>
          <p:nvPr/>
        </p:nvSpPr>
        <p:spPr>
          <a:xfrm>
            <a:off x="892302" y="3277789"/>
            <a:ext cx="3697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ação de Einstein-Hilbert torna-se: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32BC519-4C6C-DAFA-536C-8AF761A4EE35}"/>
                  </a:ext>
                </a:extLst>
              </p:cNvPr>
              <p:cNvSpPr/>
              <p:nvPr/>
            </p:nvSpPr>
            <p:spPr>
              <a:xfrm>
                <a:off x="4589712" y="2930016"/>
                <a:ext cx="5463187" cy="1064877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𝐸𝐻</m:t>
                          </m:r>
                        </m:sub>
                      </m:sSub>
                      <m:r>
                        <a:rPr lang="pt-BR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rad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pt-BR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(3)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32BC519-4C6C-DAFA-536C-8AF761A4E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712" y="2930016"/>
                <a:ext cx="5463187" cy="10648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>
            <a:extLst>
              <a:ext uri="{FF2B5EF4-FFF2-40B4-BE49-F238E27FC236}">
                <a16:creationId xmlns:a16="http://schemas.microsoft.com/office/drawing/2014/main" id="{718A5082-4943-037C-DC07-C0FCE5017AD5}"/>
              </a:ext>
            </a:extLst>
          </p:cNvPr>
          <p:cNvSpPr txBox="1"/>
          <p:nvPr/>
        </p:nvSpPr>
        <p:spPr>
          <a:xfrm>
            <a:off x="892302" y="4180794"/>
            <a:ext cx="3697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curvatura extrínseca é definida como: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06CB99AB-2FAF-B720-B66D-D851F79A6C3A}"/>
                  </a:ext>
                </a:extLst>
              </p:cNvPr>
              <p:cNvSpPr/>
              <p:nvPr/>
            </p:nvSpPr>
            <p:spPr>
              <a:xfrm>
                <a:off x="4589711" y="4130092"/>
                <a:ext cx="3697411" cy="747737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den>
                      </m:f>
                      <m:d>
                        <m:d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06CB99AB-2FAF-B720-B66D-D851F79A6C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711" y="4130092"/>
                <a:ext cx="3697411" cy="7477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ixaDeTexto 22">
            <a:extLst>
              <a:ext uri="{FF2B5EF4-FFF2-40B4-BE49-F238E27FC236}">
                <a16:creationId xmlns:a16="http://schemas.microsoft.com/office/drawing/2014/main" id="{B1FFBB82-0EBE-8C3A-D1F6-15B46DBC1B21}"/>
              </a:ext>
            </a:extLst>
          </p:cNvPr>
          <p:cNvSpPr txBox="1"/>
          <p:nvPr/>
        </p:nvSpPr>
        <p:spPr>
          <a:xfrm>
            <a:off x="892302" y="5283365"/>
            <a:ext cx="3697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ação para um campo escalar minimamente acoplado à gravidade torna-se: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75ACA312-A443-2C4F-0E49-3528C7E95382}"/>
                  </a:ext>
                </a:extLst>
              </p:cNvPr>
              <p:cNvSpPr/>
              <p:nvPr/>
            </p:nvSpPr>
            <p:spPr>
              <a:xfrm>
                <a:off x="4589711" y="5093959"/>
                <a:ext cx="6983164" cy="1064877"/>
              </a:xfrm>
              <a:prstGeom prst="rect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pt-BR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rad>
                      <m:r>
                        <a:rPr lang="pt-BR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pt-BR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𝒩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pt-BR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acc>
                                  <m: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𝒩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pt-BR" b="0" i="1" smtClean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pt-BR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p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pt-BR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pt-BR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75ACA312-A443-2C4F-0E49-3528C7E95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711" y="5093959"/>
                <a:ext cx="6983164" cy="10648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81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7CBA2-C122-317C-7FB0-3C5D786D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53E23A2B-0E8A-0CB8-893D-835F31B8F3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66800" y="1028463"/>
                <a:ext cx="10610850" cy="836913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pt-B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pt-BR" sz="36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pt-BR" sz="36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(5−</m:t>
                        </m:r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pt-BR" sz="3600" dirty="0"/>
                  <a:t>. Ação para a perturbação de curvatura</a:t>
                </a:r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53E23A2B-0E8A-0CB8-893D-835F31B8F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66800" y="1028463"/>
                <a:ext cx="10610850" cy="836913"/>
              </a:xfrm>
              <a:blipFill>
                <a:blip r:embed="rId2"/>
                <a:stretch>
                  <a:fillRect t="-2920" r="-862" b="-124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ubtítulo 2">
            <a:extLst>
              <a:ext uri="{FF2B5EF4-FFF2-40B4-BE49-F238E27FC236}">
                <a16:creationId xmlns:a16="http://schemas.microsoft.com/office/drawing/2014/main" id="{735EC103-56B0-97A3-62C3-66D1B67447E7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FFA30CFA-FE48-7084-C4BD-1AFA2A7FC365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3A3DC54-F3A8-3C3D-B1BB-E1FB17256D68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665AC27-5B35-F8B2-D8AF-BB12479861B8}"/>
                  </a:ext>
                </a:extLst>
              </p:cNvPr>
              <p:cNvSpPr txBox="1"/>
              <p:nvPr/>
            </p:nvSpPr>
            <p:spPr>
              <a:xfrm>
                <a:off x="892301" y="1997626"/>
                <a:ext cx="4165473" cy="957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O ansatz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ℛ</m:t>
                        </m:r>
                      </m:sup>
                    </m:sSup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pt-BR" dirty="0"/>
                  <a:t> é compatível com a perturbação incluída em todas as ordens em teoria de perturbação. </a:t>
                </a:r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665AC27-5B35-F8B2-D8AF-BB1247986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01" y="1997626"/>
                <a:ext cx="4165473" cy="957378"/>
              </a:xfrm>
              <a:prstGeom prst="rect">
                <a:avLst/>
              </a:prstGeom>
              <a:blipFill>
                <a:blip r:embed="rId3"/>
                <a:stretch>
                  <a:fillRect l="-1170" t="-1911" b="-95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343844C8-5630-219C-2693-91493A7B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374" y="2042919"/>
            <a:ext cx="6087325" cy="277216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8854D3A-D074-595E-99C7-FEBC103D4EFE}"/>
              </a:ext>
            </a:extLst>
          </p:cNvPr>
          <p:cNvSpPr txBox="1"/>
          <p:nvPr/>
        </p:nvSpPr>
        <p:spPr>
          <a:xfrm>
            <a:off x="7921751" y="4892916"/>
            <a:ext cx="4270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(Me rendi, não vou datilografar esse monstro aqui não)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6F6C6643-38E2-6589-AE04-2F479B795430}"/>
                  </a:ext>
                </a:extLst>
              </p:cNvPr>
              <p:cNvSpPr txBox="1"/>
              <p:nvPr/>
            </p:nvSpPr>
            <p:spPr>
              <a:xfrm>
                <a:off x="892300" y="3184360"/>
                <a:ext cx="416547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Introduzimos uma perturbação com a forma: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pt-BR" dirty="0"/>
                  <a:t> e expandimos em segunda ordem em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𝒩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𝒩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6F6C6643-38E2-6589-AE04-2F479B795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00" y="3184360"/>
                <a:ext cx="4165473" cy="923330"/>
              </a:xfrm>
              <a:prstGeom prst="rect">
                <a:avLst/>
              </a:prstGeom>
              <a:blipFill>
                <a:blip r:embed="rId5"/>
                <a:stretch>
                  <a:fillRect l="-1170" t="-3289" b="-92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>
            <a:extLst>
              <a:ext uri="{FF2B5EF4-FFF2-40B4-BE49-F238E27FC236}">
                <a16:creationId xmlns:a16="http://schemas.microsoft.com/office/drawing/2014/main" id="{22CA7D26-876D-A700-6474-77244AB7DD1B}"/>
              </a:ext>
            </a:extLst>
          </p:cNvPr>
          <p:cNvSpPr txBox="1"/>
          <p:nvPr/>
        </p:nvSpPr>
        <p:spPr>
          <a:xfrm>
            <a:off x="892300" y="4277363"/>
            <a:ext cx="41654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Em primeira ordem obtemos vínculos não dinâmicos que uma vez substituídos na expressão em segunda ordem obtemos o resultado importante: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E5C94817-6666-3C24-CBC8-C08D0BE4AFB4}"/>
                  </a:ext>
                </a:extLst>
              </p:cNvPr>
              <p:cNvSpPr/>
              <p:nvPr/>
            </p:nvSpPr>
            <p:spPr>
              <a:xfrm>
                <a:off x="5212373" y="5231522"/>
                <a:ext cx="6087325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𝑝𝑙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acc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b="0" i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E5C94817-6666-3C24-CBC8-C08D0BE4A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373" y="5231522"/>
                <a:ext cx="6087325" cy="9695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61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CC5C7-B499-01A2-83B9-E8E146C53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A78A5-8A6A-5108-E882-A03A180A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836913"/>
          </a:xfrm>
        </p:spPr>
        <p:txBody>
          <a:bodyPr>
            <a:normAutofit/>
          </a:bodyPr>
          <a:lstStyle/>
          <a:p>
            <a:r>
              <a:rPr lang="pt-BR" dirty="0"/>
              <a:t>5. Quantização em background curvo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11308B6E-63D6-766C-4AEF-047881034D19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8AC92D41-EC3A-D792-5823-D70A8C315A4D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D18FCC70-D143-0CE2-BF09-1AA65423C89C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8F92E88-AD52-756C-6063-C2F876B48E70}"/>
              </a:ext>
            </a:extLst>
          </p:cNvPr>
          <p:cNvSpPr/>
          <p:nvPr/>
        </p:nvSpPr>
        <p:spPr>
          <a:xfrm>
            <a:off x="1152144" y="2011420"/>
            <a:ext cx="2944368" cy="9695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Finalmente: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4D50F7D1-688C-2C00-D9FD-09BF8C29E64B}"/>
                  </a:ext>
                </a:extLst>
              </p:cNvPr>
              <p:cNvSpPr/>
              <p:nvPr/>
            </p:nvSpPr>
            <p:spPr>
              <a:xfrm>
                <a:off x="4609152" y="2011420"/>
                <a:ext cx="5961312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𝑝𝑙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acc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b="0" i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4D50F7D1-688C-2C00-D9FD-09BF8C29E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52" y="2011420"/>
                <a:ext cx="5961312" cy="9695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9D40F21B-4786-9A38-0115-0D14BF2D1235}"/>
                  </a:ext>
                </a:extLst>
              </p:cNvPr>
              <p:cNvSpPr/>
              <p:nvPr/>
            </p:nvSpPr>
            <p:spPr>
              <a:xfrm>
                <a:off x="1152144" y="3267870"/>
                <a:ext cx="941832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Uma vez que no nosso gauge 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𝛿𝜙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 as perturbações do campo são transferidas para o setor gravitacional.</a:t>
                </a: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9D40F21B-4786-9A38-0115-0D14BF2D12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44" y="3267870"/>
                <a:ext cx="9418320" cy="969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F45612B2-8018-2DFB-8338-C50DBBD57E10}"/>
                  </a:ext>
                </a:extLst>
              </p:cNvPr>
              <p:cNvSpPr/>
              <p:nvPr/>
            </p:nvSpPr>
            <p:spPr>
              <a:xfrm>
                <a:off x="1152144" y="4524320"/>
                <a:ext cx="941832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Nos resta apenas quantizar </a:t>
                </a:r>
                <a14:m>
                  <m:oMath xmlns:m="http://schemas.openxmlformats.org/officeDocument/2006/math">
                    <m:r>
                      <a:rPr lang="pt-BR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e calcular seu espectro de potência assumindo como verdadeira a aproximação de slow-roll. </a:t>
                </a: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F45612B2-8018-2DFB-8338-C50DBBD57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44" y="4524320"/>
                <a:ext cx="9418320" cy="969524"/>
              </a:xfrm>
              <a:prstGeom prst="rect">
                <a:avLst/>
              </a:prstGeom>
              <a:blipFill>
                <a:blip r:embed="rId4"/>
                <a:stretch>
                  <a:fillRect r="-45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03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F9943-077E-85D2-FDEF-0CB2BFE5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Quantização em background curvo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77AE840-0756-BC6B-91B6-C523B69155B8}"/>
              </a:ext>
            </a:extLst>
          </p:cNvPr>
          <p:cNvSpPr/>
          <p:nvPr/>
        </p:nvSpPr>
        <p:spPr>
          <a:xfrm>
            <a:off x="838200" y="1690688"/>
            <a:ext cx="3739896" cy="9695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Uma forma instrutiva de prosseguir é quantizando o campo escalar em De-Sitter (H = constante)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AC8DA0A-0675-A207-2D3F-BD69717E3272}"/>
                  </a:ext>
                </a:extLst>
              </p:cNvPr>
              <p:cNvSpPr/>
              <p:nvPr/>
            </p:nvSpPr>
            <p:spPr>
              <a:xfrm>
                <a:off x="4746312" y="1690688"/>
                <a:ext cx="6336216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ad>
                        <m:radPr>
                          <m:deg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rad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AC8DA0A-0675-A207-2D3F-BD69717E32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312" y="1690688"/>
                <a:ext cx="6336216" cy="9695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1C50A56E-C10C-4C4B-2484-AE2B1453C410}"/>
                  </a:ext>
                </a:extLst>
              </p:cNvPr>
              <p:cNvSpPr/>
              <p:nvPr/>
            </p:nvSpPr>
            <p:spPr>
              <a:xfrm>
                <a:off x="838200" y="2897697"/>
                <a:ext cx="3739896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Introduzindo 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pt-BR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e escrevendo em tempo conforme:</a:t>
                </a: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1C50A56E-C10C-4C4B-2484-AE2B1453C4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97697"/>
                <a:ext cx="3739896" cy="969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4BDAE9D-F17E-EADC-D155-66678C9827E5}"/>
                  </a:ext>
                </a:extLst>
              </p:cNvPr>
              <p:cNvSpPr/>
              <p:nvPr/>
            </p:nvSpPr>
            <p:spPr>
              <a:xfrm>
                <a:off x="4746312" y="2897697"/>
                <a:ext cx="6336216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b="0" i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4BDAE9D-F17E-EADC-D155-66678C9827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312" y="2897697"/>
                <a:ext cx="6336216" cy="9695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67BB7C9D-C2CD-E530-A3F6-E6355EE362C8}"/>
                  </a:ext>
                </a:extLst>
              </p:cNvPr>
              <p:cNvSpPr/>
              <p:nvPr/>
            </p:nvSpPr>
            <p:spPr>
              <a:xfrm>
                <a:off x="838200" y="4104706"/>
                <a:ext cx="3739896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Identificamos o momento canônico como 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67BB7C9D-C2CD-E530-A3F6-E6355EE362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04706"/>
                <a:ext cx="3739896" cy="9695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6E2952DD-A7BC-C5D8-F9C5-7C1724BE24B0}"/>
                  </a:ext>
                </a:extLst>
              </p:cNvPr>
              <p:cNvSpPr/>
              <p:nvPr/>
            </p:nvSpPr>
            <p:spPr>
              <a:xfrm>
                <a:off x="4746312" y="4104016"/>
                <a:ext cx="3117528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6E2952DD-A7BC-C5D8-F9C5-7C1724BE24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312" y="4104016"/>
                <a:ext cx="3117528" cy="9695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DD3AF2D-8310-36CF-4F4D-51FA7A1F4647}"/>
                  </a:ext>
                </a:extLst>
              </p:cNvPr>
              <p:cNvSpPr/>
              <p:nvPr/>
            </p:nvSpPr>
            <p:spPr>
              <a:xfrm>
                <a:off x="838200" y="5311715"/>
                <a:ext cx="158496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̂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den>
                      </m:f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=0   →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DD3AF2D-8310-36CF-4F4D-51FA7A1F4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11715"/>
                <a:ext cx="1584960" cy="9695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B0576CF-3CCB-1ACC-26BC-4AA3324F5375}"/>
                  </a:ext>
                </a:extLst>
              </p:cNvPr>
              <p:cNvSpPr/>
              <p:nvPr/>
            </p:nvSpPr>
            <p:spPr>
              <a:xfrm>
                <a:off x="2708148" y="5311715"/>
                <a:ext cx="384810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pt-BR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acc>
                        <m:accPr>
                          <m:chr m:val="̂"/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B0576CF-3CCB-1ACC-26BC-4AA3324F53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148" y="5311715"/>
                <a:ext cx="3848100" cy="9695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ítulo 2">
            <a:extLst>
              <a:ext uri="{FF2B5EF4-FFF2-40B4-BE49-F238E27FC236}">
                <a16:creationId xmlns:a16="http://schemas.microsoft.com/office/drawing/2014/main" id="{678FF4D1-6604-13B9-075B-C75A6CF5693A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652EF0DE-D051-BA9B-B7ED-C0199C75A4CD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322755DD-AC5C-9831-E6C8-EA5E9FCDC28F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</p:spTree>
    <p:extLst>
      <p:ext uri="{BB962C8B-B14F-4D97-AF65-F5344CB8AC3E}">
        <p14:creationId xmlns:p14="http://schemas.microsoft.com/office/powerpoint/2010/main" val="237081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FFF37-8A97-1AD7-5FC3-809F34E5E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F97C9-EBD1-5F2B-7B67-76162F41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noProof="0" dirty="0"/>
              <a:t>1. Cosmologia para apressados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47D5399-5FA5-C45D-251E-D97A38806D46}"/>
              </a:ext>
            </a:extLst>
          </p:cNvPr>
          <p:cNvSpPr/>
          <p:nvPr/>
        </p:nvSpPr>
        <p:spPr>
          <a:xfrm>
            <a:off x="595167" y="1895088"/>
            <a:ext cx="3430905" cy="131508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O universo é Homogêneo e Isotrópico em largas escalas (~150 Mpc)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B9265DF-1AF1-8F3C-593A-A9CCF6B671DB}"/>
              </a:ext>
            </a:extLst>
          </p:cNvPr>
          <p:cNvSpPr/>
          <p:nvPr/>
        </p:nvSpPr>
        <p:spPr>
          <a:xfrm>
            <a:off x="595166" y="3379762"/>
            <a:ext cx="3430905" cy="134268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O universo está em expansão.</a:t>
            </a:r>
          </a:p>
          <a:p>
            <a:pPr algn="ctr"/>
            <a:r>
              <a:rPr lang="pt-BR" noProof="0" dirty="0">
                <a:solidFill>
                  <a:schemeClr val="tx1"/>
                </a:solidFill>
              </a:rPr>
              <a:t>(Hubble, 1929)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A59C1228-5560-A31E-8515-1E25E6694DE3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E6F4D229-8444-954F-42AC-D9C7F32B5490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EEEFF8B8-E9BA-8881-D7CA-C3A1DBEC1E02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F6C65F1-0D3D-EDBA-0506-A35F5155D8B8}"/>
                  </a:ext>
                </a:extLst>
              </p:cNvPr>
              <p:cNvSpPr/>
              <p:nvPr/>
            </p:nvSpPr>
            <p:spPr>
              <a:xfrm>
                <a:off x="4303797" y="1895088"/>
                <a:ext cx="6543675" cy="1315089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pt-BR" sz="2000" b="0" i="1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b="0" i="1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pt-BR" sz="2000" b="0" i="1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pt-BR" sz="2000" b="0" i="1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b="0" i="1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pt-BR" sz="2000" b="0" i="1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pt-BR" sz="2000" b="0" i="1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000" b="0" i="0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pt-BR" sz="2000" b="0" i="1" noProof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pt-BR" sz="2000" b="0" i="1" noProof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2000" noProof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F6C65F1-0D3D-EDBA-0506-A35F5155D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97" y="1895088"/>
                <a:ext cx="6543675" cy="13150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49DAA507-08A7-0CBA-6BA2-5426CEFEB7DD}"/>
                  </a:ext>
                </a:extLst>
              </p:cNvPr>
              <p:cNvSpPr/>
              <p:nvPr/>
            </p:nvSpPr>
            <p:spPr>
              <a:xfrm>
                <a:off x="595166" y="4892036"/>
                <a:ext cx="3430905" cy="1342689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noProof="0" dirty="0">
                    <a:solidFill>
                      <a:schemeClr val="tx1"/>
                    </a:solidFill>
                  </a:rPr>
                  <a:t>O universo </a:t>
                </a:r>
                <a:r>
                  <a:rPr lang="pt-BR" dirty="0">
                    <a:solidFill>
                      <a:schemeClr val="tx1"/>
                    </a:solidFill>
                  </a:rPr>
                  <a:t>é espacialmente plano. (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pt-BR" dirty="0">
                    <a:solidFill>
                      <a:schemeClr val="tx1"/>
                    </a:solidFill>
                  </a:rPr>
                  <a:t>)</a:t>
                </a:r>
                <a:endParaRPr lang="pt-BR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49DAA507-08A7-0CBA-6BA2-5426CEFEB7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66" y="4892036"/>
                <a:ext cx="3430905" cy="13426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81454DBB-964E-0121-D2E6-74C3BA1B7140}"/>
                  </a:ext>
                </a:extLst>
              </p:cNvPr>
              <p:cNvSpPr/>
              <p:nvPr/>
            </p:nvSpPr>
            <p:spPr>
              <a:xfrm>
                <a:off x="4303798" y="3379762"/>
                <a:ext cx="6543675" cy="28549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noProof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b="0" i="1" noProof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b="0" i="1" noProof="0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pt-BR" sz="2400" b="0" i="1" noProof="0" smtClean="0">
                                          <a:solidFill>
                                            <a:schemeClr val="tx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sz="2400" b="0" i="1" noProof="0" smtClean="0">
                                          <a:solidFill>
                                            <a:schemeClr val="tx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pt-BR" sz="2400" b="0" i="1" noProof="0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noProof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2400" b="0" i="1" noProof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pt-BR" sz="2400" b="0" i="1" noProof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noProof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pt-BR" sz="2400" b="0" i="1" noProof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noProof="0" dirty="0"/>
              </a:p>
              <a:p>
                <a:pPr algn="ctr"/>
                <a:endParaRPr lang="pt-BR" sz="2400" noProof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pt-BR" sz="24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̈"/>
                              <m:ctrlPr>
                                <a:rPr lang="pt-BR" sz="2400" b="0" i="1" noProof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noProof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pt-BR" sz="2400" b="0" i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2400" b="0" i="1" noProof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pt-BR" sz="2400" noProof="0" dirty="0"/>
              </a:p>
              <a:p>
                <a:pPr algn="ctr"/>
                <a:endParaRPr lang="pt-BR" sz="2400" noProof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2400" b="0" i="1" noProof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noProof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pt-BR" sz="2400" b="0" i="1" noProof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 noProof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pt-BR" sz="2400" b="0" i="1" noProof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pt-BR" sz="2400" b="0" i="1" noProof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noProof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400" b="0" i="1" noProof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b="0" i="1" noProof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pt-BR" sz="2400" b="0" i="1" noProof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noProof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BR" sz="2400" noProof="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81454DBB-964E-0121-D2E6-74C3BA1B7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98" y="3379762"/>
                <a:ext cx="6543675" cy="2854963"/>
              </a:xfrm>
              <a:prstGeom prst="rect">
                <a:avLst/>
              </a:prstGeom>
              <a:blipFill>
                <a:blip r:embed="rId4"/>
                <a:stretch>
                  <a:fillRect b="-2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EF26CD42-98F8-E33E-2B30-C1D03B9692A3}"/>
                  </a:ext>
                </a:extLst>
              </p:cNvPr>
              <p:cNvSpPr/>
              <p:nvPr/>
            </p:nvSpPr>
            <p:spPr>
              <a:xfrm>
                <a:off x="8296679" y="519325"/>
                <a:ext cx="3197329" cy="875409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pt-BR" sz="2000" b="0" i="1" noProof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sSub>
                        <m:sSubPr>
                          <m:ctrlP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b="0" i="1" noProof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pt-BR" sz="2000" noProof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EF26CD42-98F8-E33E-2B30-C1D03B969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679" y="519325"/>
                <a:ext cx="3197329" cy="8754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92E14738-50B2-9EBE-D342-C41AC457CB17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9895344" y="1394734"/>
            <a:ext cx="0" cy="5091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: Angulado 36">
            <a:extLst>
              <a:ext uri="{FF2B5EF4-FFF2-40B4-BE49-F238E27FC236}">
                <a16:creationId xmlns:a16="http://schemas.microsoft.com/office/drawing/2014/main" id="{6386EA6B-93F8-AF41-D9B4-670BB7270DA0}"/>
              </a:ext>
            </a:extLst>
          </p:cNvPr>
          <p:cNvCxnSpPr>
            <a:cxnSpLocks/>
            <a:stCxn id="30" idx="3"/>
            <a:endCxn id="29" idx="3"/>
          </p:cNvCxnSpPr>
          <p:nvPr/>
        </p:nvCxnSpPr>
        <p:spPr>
          <a:xfrm flipH="1">
            <a:off x="10847473" y="957030"/>
            <a:ext cx="646535" cy="3850214"/>
          </a:xfrm>
          <a:prstGeom prst="bentConnector3">
            <a:avLst>
              <a:gd name="adj1" fmla="val -3535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9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6F65F-B2B4-2DC2-EAA7-1F3EB6983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DFFBE-C355-179A-1040-76EA68E9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Quantização em background curvo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F8112492-6FDB-391C-5A28-F51CE3A94E64}"/>
                  </a:ext>
                </a:extLst>
              </p:cNvPr>
              <p:cNvSpPr/>
              <p:nvPr/>
            </p:nvSpPr>
            <p:spPr>
              <a:xfrm>
                <a:off x="1309877" y="1806916"/>
                <a:ext cx="384810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pt-BR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acc>
                        <m:accPr>
                          <m:chr m:val="̂"/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F8112492-6FDB-391C-5A28-F51CE3A94E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877" y="1806916"/>
                <a:ext cx="3848100" cy="969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20172D5-0286-EBD2-8AD2-6DED272A8F18}"/>
                  </a:ext>
                </a:extLst>
              </p:cNvPr>
              <p:cNvSpPr txBox="1"/>
              <p:nvPr/>
            </p:nvSpPr>
            <p:spPr>
              <a:xfrm>
                <a:off x="371856" y="2892668"/>
                <a:ext cx="5724144" cy="1545423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pt-BR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𝑖𝑘𝑥</m:t>
                                  </m:r>
                                </m:sup>
                              </m:s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pt-BR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pt-BR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𝑖𝑘𝑥</m:t>
                                  </m:r>
                                </m:sup>
                              </m:s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20172D5-0286-EBD2-8AD2-6DED272A8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56" y="2892668"/>
                <a:ext cx="5724144" cy="15454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have Direita 8">
            <a:extLst>
              <a:ext uri="{FF2B5EF4-FFF2-40B4-BE49-F238E27FC236}">
                <a16:creationId xmlns:a16="http://schemas.microsoft.com/office/drawing/2014/main" id="{602BF740-AD68-E5CC-7C0F-F52EE7B9E0F8}"/>
              </a:ext>
            </a:extLst>
          </p:cNvPr>
          <p:cNvSpPr/>
          <p:nvPr/>
        </p:nvSpPr>
        <p:spPr>
          <a:xfrm rot="5400000">
            <a:off x="3029207" y="1995791"/>
            <a:ext cx="409439" cy="5358384"/>
          </a:xfrm>
          <a:prstGeom prst="righ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B4573BF3-A2BC-8350-0325-A768020CACF7}"/>
                  </a:ext>
                </a:extLst>
              </p:cNvPr>
              <p:cNvSpPr txBox="1"/>
              <p:nvPr/>
            </p:nvSpPr>
            <p:spPr>
              <a:xfrm>
                <a:off x="463295" y="4931930"/>
                <a:ext cx="5724144" cy="425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pt-BR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acc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→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B4573BF3-A2BC-8350-0325-A768020CA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95" y="4931930"/>
                <a:ext cx="5724144" cy="425309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>
            <a:extLst>
              <a:ext uri="{FF2B5EF4-FFF2-40B4-BE49-F238E27FC236}">
                <a16:creationId xmlns:a16="http://schemas.microsoft.com/office/drawing/2014/main" id="{626D0E84-08C9-D5C9-B7D4-1BBC56299BC4}"/>
              </a:ext>
            </a:extLst>
          </p:cNvPr>
          <p:cNvSpPr txBox="1"/>
          <p:nvPr/>
        </p:nvSpPr>
        <p:spPr>
          <a:xfrm>
            <a:off x="736091" y="5389411"/>
            <a:ext cx="4995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Contanto que a relação Wronskiana seja satisfeita: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C4E1177-1510-EB6D-07A5-0BA274C15C20}"/>
                  </a:ext>
                </a:extLst>
              </p:cNvPr>
              <p:cNvSpPr txBox="1"/>
              <p:nvPr/>
            </p:nvSpPr>
            <p:spPr>
              <a:xfrm>
                <a:off x="1476376" y="5780635"/>
                <a:ext cx="3210306" cy="41248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pt-BR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pt-BR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pt-BR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sSup>
                          <m:sSupPr>
                            <m:ctrlPr>
                              <a:rPr lang="pt-BR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pt-BR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pt-BR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pt-BR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pt-BR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pt-BR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pt-BR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pt-BR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pt-BR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pt-BR" dirty="0"/>
                  <a:t> </a:t>
                </a: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C4E1177-1510-EB6D-07A5-0BA274C15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76" y="5780635"/>
                <a:ext cx="3210306" cy="412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4DBCAE3-7BA1-E8F3-0773-025399C51BED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5157977" y="2291678"/>
            <a:ext cx="2349247" cy="1316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6193E45D-29BC-1812-5D0E-AA621CDBA436}"/>
              </a:ext>
            </a:extLst>
          </p:cNvPr>
          <p:cNvCxnSpPr>
            <a:stCxn id="6" idx="3"/>
          </p:cNvCxnSpPr>
          <p:nvPr/>
        </p:nvCxnSpPr>
        <p:spPr>
          <a:xfrm flipV="1">
            <a:off x="6096000" y="2304847"/>
            <a:ext cx="661416" cy="1360533"/>
          </a:xfrm>
          <a:prstGeom prst="bentConnector2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2F0EA486-F7E6-7250-BCDF-A2985090B15A}"/>
                  </a:ext>
                </a:extLst>
              </p:cNvPr>
              <p:cNvSpPr/>
              <p:nvPr/>
            </p:nvSpPr>
            <p:spPr>
              <a:xfrm>
                <a:off x="7507224" y="1820085"/>
                <a:ext cx="384810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2F0EA486-F7E6-7250-BCDF-A2985090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224" y="1820085"/>
                <a:ext cx="3848100" cy="9695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C2F0D066-4E36-7BFA-687D-E82B996824C3}"/>
              </a:ext>
            </a:extLst>
          </p:cNvPr>
          <p:cNvCxnSpPr>
            <a:cxnSpLocks/>
          </p:cNvCxnSpPr>
          <p:nvPr/>
        </p:nvCxnSpPr>
        <p:spPr>
          <a:xfrm>
            <a:off x="9431274" y="2789609"/>
            <a:ext cx="0" cy="4821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3C3E5FC-18D7-FF1D-C373-A3683DC226AC}"/>
              </a:ext>
            </a:extLst>
          </p:cNvPr>
          <p:cNvSpPr txBox="1"/>
          <p:nvPr/>
        </p:nvSpPr>
        <p:spPr>
          <a:xfrm>
            <a:off x="7507224" y="3261202"/>
            <a:ext cx="4149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solução geral para essa equação é uma combinação linear de funções de </a:t>
            </a:r>
            <a:r>
              <a:rPr lang="pt-BR" dirty="0" err="1"/>
              <a:t>Hankel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BAB74D9F-7C30-46B7-1998-0A067BD97CA5}"/>
                  </a:ext>
                </a:extLst>
              </p:cNvPr>
              <p:cNvSpPr txBox="1"/>
              <p:nvPr/>
            </p:nvSpPr>
            <p:spPr>
              <a:xfrm>
                <a:off x="7798117" y="3991199"/>
                <a:ext cx="3266313" cy="387927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BAB74D9F-7C30-46B7-1998-0A067BD97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117" y="3991199"/>
                <a:ext cx="3266313" cy="387927"/>
              </a:xfrm>
              <a:prstGeom prst="rect">
                <a:avLst/>
              </a:prstGeom>
              <a:blipFill>
                <a:blip r:embed="rId8"/>
                <a:stretch>
                  <a:fillRect b="-12308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169AF29B-CC74-C9B7-6772-E3F14E0A32A2}"/>
              </a:ext>
            </a:extLst>
          </p:cNvPr>
          <p:cNvCxnSpPr>
            <a:cxnSpLocks/>
          </p:cNvCxnSpPr>
          <p:nvPr/>
        </p:nvCxnSpPr>
        <p:spPr>
          <a:xfrm>
            <a:off x="9435082" y="4374946"/>
            <a:ext cx="0" cy="48214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956EF3AA-9F1C-9183-82B1-D878334869AE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686682" y="4543432"/>
            <a:ext cx="4744592" cy="1443446"/>
          </a:xfrm>
          <a:prstGeom prst="bentConnector3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225A2E62-8D67-D32B-E905-14BE90D170FA}"/>
                  </a:ext>
                </a:extLst>
              </p:cNvPr>
              <p:cNvSpPr txBox="1"/>
              <p:nvPr/>
            </p:nvSpPr>
            <p:spPr>
              <a:xfrm>
                <a:off x="7798116" y="4845233"/>
                <a:ext cx="3266313" cy="36933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225A2E62-8D67-D32B-E905-14BE90D17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116" y="4845233"/>
                <a:ext cx="3266313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ixaDeTexto 31">
            <a:extLst>
              <a:ext uri="{FF2B5EF4-FFF2-40B4-BE49-F238E27FC236}">
                <a16:creationId xmlns:a16="http://schemas.microsoft.com/office/drawing/2014/main" id="{C2B3D951-D33C-B555-CD99-646854804F3C}"/>
              </a:ext>
            </a:extLst>
          </p:cNvPr>
          <p:cNvSpPr txBox="1"/>
          <p:nvPr/>
        </p:nvSpPr>
        <p:spPr>
          <a:xfrm>
            <a:off x="7505319" y="5323196"/>
            <a:ext cx="4149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escolha desses coeficientes define o vácuo da teoria. </a:t>
            </a:r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C7F41AF1-DF5A-702D-1B45-0B03479B1226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B5753BAD-4EB0-1B99-081F-2FAC7C378151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CF2893B6-6C6F-64D8-6856-AFEE3EB951D7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</p:spTree>
    <p:extLst>
      <p:ext uri="{BB962C8B-B14F-4D97-AF65-F5344CB8AC3E}">
        <p14:creationId xmlns:p14="http://schemas.microsoft.com/office/powerpoint/2010/main" val="38759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/>
      <p:bldP spid="12" grpId="0" animBg="1"/>
      <p:bldP spid="19" grpId="0" animBg="1"/>
      <p:bldP spid="22" grpId="0"/>
      <p:bldP spid="24" grpId="0" animBg="1"/>
      <p:bldP spid="31" grpId="0" animBg="1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ED230-7710-9FD5-F6B1-8D215298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613718-0065-DA1E-3759-2DCCE896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Quantização em background curvo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985838-4F9E-E0C2-CE5D-CA3D4D937E3B}"/>
              </a:ext>
            </a:extLst>
          </p:cNvPr>
          <p:cNvSpPr txBox="1"/>
          <p:nvPr/>
        </p:nvSpPr>
        <p:spPr>
          <a:xfrm>
            <a:off x="576071" y="1646987"/>
            <a:ext cx="46285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Vácuo de Bunch-Davies: as soluções tem de corresponder ao que seria no vácuo em Minkowski no ultravioleta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A1DC13F1-0EAD-53FE-5399-CEB0404DCF71}"/>
                  </a:ext>
                </a:extLst>
              </p:cNvPr>
              <p:cNvSpPr txBox="1"/>
              <p:nvPr/>
            </p:nvSpPr>
            <p:spPr>
              <a:xfrm>
                <a:off x="576071" y="2622377"/>
                <a:ext cx="4262819" cy="656013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A1DC13F1-0EAD-53FE-5399-CEB0404DC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1" y="2622377"/>
                <a:ext cx="4262819" cy="6560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699B85AA-6EBB-984B-E720-8E76E884DB02}"/>
                  </a:ext>
                </a:extLst>
              </p:cNvPr>
              <p:cNvSpPr txBox="1"/>
              <p:nvPr/>
            </p:nvSpPr>
            <p:spPr>
              <a:xfrm>
                <a:off x="576070" y="3274607"/>
                <a:ext cx="4262819" cy="646331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699B85AA-6EBB-984B-E720-8E76E884D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0" y="3274607"/>
                <a:ext cx="426281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D1BC512E-3E07-8BA4-B18F-42F49C773963}"/>
              </a:ext>
            </a:extLst>
          </p:cNvPr>
          <p:cNvSpPr txBox="1"/>
          <p:nvPr/>
        </p:nvSpPr>
        <p:spPr>
          <a:xfrm>
            <a:off x="576070" y="4157028"/>
            <a:ext cx="2432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No limite em que m = 0: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244240EA-5880-645C-ECAE-1FEE02A806F2}"/>
                  </a:ext>
                </a:extLst>
              </p:cNvPr>
              <p:cNvSpPr txBox="1"/>
              <p:nvPr/>
            </p:nvSpPr>
            <p:spPr>
              <a:xfrm>
                <a:off x="576070" y="4625228"/>
                <a:ext cx="3264409" cy="662746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𝑖𝐻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d>
                        <m:d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pt-BR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244240EA-5880-645C-ECAE-1FEE02A80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0" y="4625228"/>
                <a:ext cx="3264409" cy="6627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m 15">
            <a:extLst>
              <a:ext uri="{FF2B5EF4-FFF2-40B4-BE49-F238E27FC236}">
                <a16:creationId xmlns:a16="http://schemas.microsoft.com/office/drawing/2014/main" id="{40F26DE7-54DE-D0FE-019D-495475DCB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635" y="1739237"/>
            <a:ext cx="6230219" cy="475363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3ACBF29-9E54-245E-C7B8-82B1DFA0509B}"/>
                  </a:ext>
                </a:extLst>
              </p:cNvPr>
              <p:cNvSpPr/>
              <p:nvPr/>
            </p:nvSpPr>
            <p:spPr>
              <a:xfrm>
                <a:off x="7397495" y="2396094"/>
                <a:ext cx="1271015" cy="4860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𝐼𝑚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pt-BR" b="0" dirty="0"/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3ACBF29-9E54-245E-C7B8-82B1DFA05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495" y="2396094"/>
                <a:ext cx="1271015" cy="4860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4CE75BB4-0D4C-732B-3E62-462BAD07A0AF}"/>
              </a:ext>
            </a:extLst>
          </p:cNvPr>
          <p:cNvCxnSpPr>
            <a:cxnSpLocks/>
          </p:cNvCxnSpPr>
          <p:nvPr/>
        </p:nvCxnSpPr>
        <p:spPr>
          <a:xfrm>
            <a:off x="9720072" y="1724198"/>
            <a:ext cx="0" cy="4864307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>
            <a:extLst>
              <a:ext uri="{FF2B5EF4-FFF2-40B4-BE49-F238E27FC236}">
                <a16:creationId xmlns:a16="http://schemas.microsoft.com/office/drawing/2014/main" id="{DFC561BF-BAAD-AD3A-D57F-28850E912B0C}"/>
              </a:ext>
            </a:extLst>
          </p:cNvPr>
          <p:cNvSpPr/>
          <p:nvPr/>
        </p:nvSpPr>
        <p:spPr>
          <a:xfrm>
            <a:off x="7949184" y="5538582"/>
            <a:ext cx="1405128" cy="48605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Subhorizon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0DBE5C7-179D-E69D-A892-BCCA6D7C8F10}"/>
              </a:ext>
            </a:extLst>
          </p:cNvPr>
          <p:cNvSpPr/>
          <p:nvPr/>
        </p:nvSpPr>
        <p:spPr>
          <a:xfrm>
            <a:off x="10215398" y="5538582"/>
            <a:ext cx="1543785" cy="48605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Superhorizon</a:t>
            </a: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47412F46-5DF3-826D-345F-92E923370ED8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7DC7DE2F-A08B-55B6-1579-4F09CE141A91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C3AD2405-DB29-AA06-776C-1D574597384A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F60E2F5-7A42-3CB9-E993-2032AABA8B13}"/>
              </a:ext>
            </a:extLst>
          </p:cNvPr>
          <p:cNvSpPr txBox="1"/>
          <p:nvPr/>
        </p:nvSpPr>
        <p:spPr>
          <a:xfrm>
            <a:off x="10073198" y="1431460"/>
            <a:ext cx="211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Adaptado de Palma, 2008  </a:t>
            </a:r>
          </a:p>
        </p:txBody>
      </p:sp>
    </p:spTree>
    <p:extLst>
      <p:ext uri="{BB962C8B-B14F-4D97-AF65-F5344CB8AC3E}">
        <p14:creationId xmlns:p14="http://schemas.microsoft.com/office/powerpoint/2010/main" val="2842846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B1E55-DEF1-D625-D7BC-9E891F760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D1833-6E16-326B-CB3E-DADEBF37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Quantização em background curvo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1EB1F038-05BC-8327-E71D-D22CAA98C367}"/>
                  </a:ext>
                </a:extLst>
              </p:cNvPr>
              <p:cNvSpPr txBox="1"/>
              <p:nvPr/>
            </p:nvSpPr>
            <p:spPr>
              <a:xfrm>
                <a:off x="576073" y="2371661"/>
                <a:ext cx="4370831" cy="5091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pt-BR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=⟨0</m:t>
                    </m:r>
                    <m:d>
                      <m:dPr>
                        <m:begChr m:val="|"/>
                        <m:endChr m:val="|"/>
                        <m:ctrlPr>
                          <a:rPr lang="pt-BR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  <m:d>
                          <m:dPr>
                            <m:ctrlP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acc>
                          <m:accPr>
                            <m:chr m:val="̂"/>
                            <m:ctrlPr>
                              <a:rPr lang="pt-BR" sz="2400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400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  <m:d>
                          <m:dPr>
                            <m:ctrlPr>
                              <a:rPr lang="pt-BR" sz="2400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t-BR" sz="2400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pt-BR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0⟩</m:t>
                    </m:r>
                  </m:oMath>
                </a14:m>
                <a:r>
                  <a:rPr lang="pt-BR" sz="2400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1EB1F038-05BC-8327-E71D-D22CAA98C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3" y="2371661"/>
                <a:ext cx="4370831" cy="5091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Subtítulo 2">
            <a:extLst>
              <a:ext uri="{FF2B5EF4-FFF2-40B4-BE49-F238E27FC236}">
                <a16:creationId xmlns:a16="http://schemas.microsoft.com/office/drawing/2014/main" id="{0FD7176F-0A2A-4B96-5AC2-E82828F96B43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DA48438E-F88D-5054-E1B3-3FABEDE82AC9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65483C5C-A91D-1E4F-CDC3-A52F642B6960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B63BE5D-3C1F-A016-2DE6-D6BD53C01C42}"/>
                  </a:ext>
                </a:extLst>
              </p:cNvPr>
              <p:cNvSpPr txBox="1"/>
              <p:nvPr/>
            </p:nvSpPr>
            <p:spPr>
              <a:xfrm>
                <a:off x="5456362" y="2095720"/>
                <a:ext cx="6510528" cy="1061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pt-BR" sz="24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2400" b="0" i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b>
                                <m:sSubPr>
                                  <m:ctrlP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pt-BR" sz="2400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B63BE5D-3C1F-A016-2DE6-D6BD53C01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362" y="2095720"/>
                <a:ext cx="6510528" cy="10610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18C8B1D3-9B2A-E36C-6B5B-B95DE9EF0513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46904" y="2626250"/>
            <a:ext cx="88696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0C1902AE-8B87-22DE-611B-C6055ACC6FF9}"/>
                  </a:ext>
                </a:extLst>
              </p:cNvPr>
              <p:cNvSpPr txBox="1"/>
              <p:nvPr/>
            </p:nvSpPr>
            <p:spPr>
              <a:xfrm>
                <a:off x="3749040" y="3429000"/>
                <a:ext cx="4370831" cy="90178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0C1902AE-8B87-22DE-611B-C6055ACC6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040" y="3429000"/>
                <a:ext cx="437083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E49A3B-71BF-A55E-373C-B4F367D84671}"/>
              </a:ext>
            </a:extLst>
          </p:cNvPr>
          <p:cNvSpPr txBox="1"/>
          <p:nvPr/>
        </p:nvSpPr>
        <p:spPr>
          <a:xfrm>
            <a:off x="3406139" y="4401892"/>
            <a:ext cx="53797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Espectro de potências adimensional</a:t>
            </a:r>
          </a:p>
        </p:txBody>
      </p:sp>
    </p:spTree>
    <p:extLst>
      <p:ext uri="{BB962C8B-B14F-4D97-AF65-F5344CB8AC3E}">
        <p14:creationId xmlns:p14="http://schemas.microsoft.com/office/powerpoint/2010/main" val="186324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1A40A-BC42-49C6-D2BD-5AF097CA6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FFC97-8539-7D20-4FAA-0F9D6219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Quantização em background curvo</a:t>
            </a: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5B927CF2-ABF3-DCDD-6999-F6A73089BFEE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A56D7AB1-C2DD-60A2-27AC-29FDA087FB19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3893935A-9CDF-B7DF-7377-48729CF6E147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26C2D956-DD58-C80A-B9C7-A0D70630CB9A}"/>
                  </a:ext>
                </a:extLst>
              </p:cNvPr>
              <p:cNvSpPr txBox="1"/>
              <p:nvPr/>
            </p:nvSpPr>
            <p:spPr>
              <a:xfrm>
                <a:off x="838200" y="1929384"/>
                <a:ext cx="4370831" cy="90178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26C2D956-DD58-C80A-B9C7-A0D70630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29384"/>
                <a:ext cx="4370831" cy="9017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40E01C18-C8B1-4B27-9F09-076AE1554EBC}"/>
                  </a:ext>
                </a:extLst>
              </p:cNvPr>
              <p:cNvSpPr/>
              <p:nvPr/>
            </p:nvSpPr>
            <p:spPr>
              <a:xfrm>
                <a:off x="6129528" y="1929384"/>
                <a:ext cx="4370831" cy="90178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sz="2400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𝑖𝐻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4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4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d>
                        <m:dPr>
                          <m:ctrlP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pt-BR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40E01C18-C8B1-4B27-9F09-076AE1554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528" y="1929384"/>
                <a:ext cx="4370831" cy="901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75DD18B2-236F-376C-AE9B-F1B9EB9E1B85}"/>
                  </a:ext>
                </a:extLst>
              </p:cNvPr>
              <p:cNvSpPr txBox="1"/>
              <p:nvPr/>
            </p:nvSpPr>
            <p:spPr>
              <a:xfrm>
                <a:off x="3512374" y="3069903"/>
                <a:ext cx="4370831" cy="95692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75DD18B2-236F-376C-AE9B-F1B9EB9E1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374" y="3069903"/>
                <a:ext cx="4370831" cy="9569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0C1ECB34-BAC6-EB4C-CC68-EAB33FE234CF}"/>
              </a:ext>
            </a:extLst>
          </p:cNvPr>
          <p:cNvCxnSpPr>
            <a:cxnSpLocks/>
            <a:stCxn id="14" idx="3"/>
            <a:endCxn id="5" idx="1"/>
          </p:cNvCxnSpPr>
          <p:nvPr/>
        </p:nvCxnSpPr>
        <p:spPr>
          <a:xfrm>
            <a:off x="5209031" y="2380277"/>
            <a:ext cx="92049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E497F6DE-8047-9D3B-D256-4C69AB6C3ED8}"/>
                  </a:ext>
                </a:extLst>
              </p:cNvPr>
              <p:cNvSpPr txBox="1"/>
              <p:nvPr/>
            </p:nvSpPr>
            <p:spPr>
              <a:xfrm>
                <a:off x="3512374" y="4779071"/>
                <a:ext cx="4370831" cy="95692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E497F6DE-8047-9D3B-D256-4C69AB6C3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374" y="4779071"/>
                <a:ext cx="4370831" cy="9569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61399901-B498-5C5C-8A10-010BDEF44DC6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5697790" y="4026832"/>
            <a:ext cx="0" cy="7522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79EB41F-66C9-AB60-B3A4-24D101BF26F3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697789" y="2380276"/>
            <a:ext cx="1" cy="68962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01EE11B3-C896-4EA7-5456-F7C15ED619B9}"/>
                  </a:ext>
                </a:extLst>
              </p:cNvPr>
              <p:cNvSpPr txBox="1"/>
              <p:nvPr/>
            </p:nvSpPr>
            <p:spPr>
              <a:xfrm>
                <a:off x="4415029" y="4141341"/>
                <a:ext cx="43708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01EE11B3-C896-4EA7-5456-F7C15ED61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029" y="4141341"/>
                <a:ext cx="437083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ixaDeTexto 28">
            <a:extLst>
              <a:ext uri="{FF2B5EF4-FFF2-40B4-BE49-F238E27FC236}">
                <a16:creationId xmlns:a16="http://schemas.microsoft.com/office/drawing/2014/main" id="{62FFF5E8-F032-1A68-0D76-C82B3D67A145}"/>
              </a:ext>
            </a:extLst>
          </p:cNvPr>
          <p:cNvSpPr txBox="1"/>
          <p:nvPr/>
        </p:nvSpPr>
        <p:spPr>
          <a:xfrm>
            <a:off x="3483863" y="5713123"/>
            <a:ext cx="4370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Invariante de escala</a:t>
            </a:r>
          </a:p>
        </p:txBody>
      </p:sp>
    </p:spTree>
    <p:extLst>
      <p:ext uri="{BB962C8B-B14F-4D97-AF65-F5344CB8AC3E}">
        <p14:creationId xmlns:p14="http://schemas.microsoft.com/office/powerpoint/2010/main" val="25931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8" grpId="0" animBg="1"/>
      <p:bldP spid="17" grpId="0" animBg="1"/>
      <p:bldP spid="28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AFC8F-C42B-4B18-2EA9-D9C65D8E3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B6200-1F5F-C432-8E4C-5C0A09FC6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Quantização em background curvo</a:t>
            </a: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A0AC75A9-112F-8F8F-DEB2-401F9259B5D6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4C066E64-A309-1405-BF6A-3BF705717E36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5019FF1B-8CE7-6CC3-D550-2405DDA62F11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CD7FDAB-DFB6-6A02-1F66-C1AEFFDE0E18}"/>
              </a:ext>
            </a:extLst>
          </p:cNvPr>
          <p:cNvSpPr txBox="1"/>
          <p:nvPr/>
        </p:nvSpPr>
        <p:spPr>
          <a:xfrm>
            <a:off x="526795" y="1744746"/>
            <a:ext cx="2546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Finalmente: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70ADC59F-46AD-2A18-9C09-022AEC77D531}"/>
                  </a:ext>
                </a:extLst>
              </p:cNvPr>
              <p:cNvSpPr/>
              <p:nvPr/>
            </p:nvSpPr>
            <p:spPr>
              <a:xfrm>
                <a:off x="838200" y="2267966"/>
                <a:ext cx="460248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𝑝𝑙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acc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b="0" i="0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70ADC59F-46AD-2A18-9C09-022AEC77D5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67966"/>
                <a:ext cx="4602480" cy="9695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DCB09654-132B-CBB9-C7EA-5886A2423881}"/>
                  </a:ext>
                </a:extLst>
              </p:cNvPr>
              <p:cNvSpPr/>
              <p:nvPr/>
            </p:nvSpPr>
            <p:spPr>
              <a:xfrm>
                <a:off x="5567172" y="2267966"/>
                <a:ext cx="2662428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Introduzindo</a:t>
                </a:r>
              </a:p>
              <a:p>
                <a:pPr algn="ctr"/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  <m:sup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ad>
                      <m:radPr>
                        <m:degHide m:val="on"/>
                        <m:ctrlP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rad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pt-BR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E integrando por partes:</a:t>
                </a: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DCB09654-132B-CBB9-C7EA-5886A2423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172" y="2267966"/>
                <a:ext cx="2662428" cy="969524"/>
              </a:xfrm>
              <a:prstGeom prst="rect">
                <a:avLst/>
              </a:prstGeom>
              <a:blipFill>
                <a:blip r:embed="rId3"/>
                <a:stretch>
                  <a:fillRect t="-3106" b="-993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0D14FFB-7E3C-73F0-9242-3875874373A9}"/>
                  </a:ext>
                </a:extLst>
              </p:cNvPr>
              <p:cNvSpPr txBox="1"/>
              <p:nvPr/>
            </p:nvSpPr>
            <p:spPr>
              <a:xfrm>
                <a:off x="10632186" y="37214"/>
                <a:ext cx="1855979" cy="6558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0D14FFB-7E3C-73F0-9242-387587437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186" y="37214"/>
                <a:ext cx="1855979" cy="655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5AED3BF6-9D7C-8BC5-CF13-23BAED14265C}"/>
                  </a:ext>
                </a:extLst>
              </p:cNvPr>
              <p:cNvSpPr/>
              <p:nvPr/>
            </p:nvSpPr>
            <p:spPr>
              <a:xfrm>
                <a:off x="838200" y="3330006"/>
                <a:ext cx="739140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pt-BR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pt-BR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5AED3BF6-9D7C-8BC5-CF13-23BAED1426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30006"/>
                <a:ext cx="7391400" cy="9695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E9D0B952-9092-CFD9-FA2F-3D8F9E670D35}"/>
                  </a:ext>
                </a:extLst>
              </p:cNvPr>
              <p:cNvSpPr txBox="1"/>
              <p:nvPr/>
            </p:nvSpPr>
            <p:spPr>
              <a:xfrm>
                <a:off x="10563479" y="721187"/>
                <a:ext cx="1993392" cy="613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E9D0B952-9092-CFD9-FA2F-3D8F9E670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479" y="721187"/>
                <a:ext cx="1993392" cy="6134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CDC64A2E-B598-D330-C676-58893163A39F}"/>
                  </a:ext>
                </a:extLst>
              </p:cNvPr>
              <p:cNvSpPr txBox="1"/>
              <p:nvPr/>
            </p:nvSpPr>
            <p:spPr>
              <a:xfrm>
                <a:off x="8368284" y="3015015"/>
                <a:ext cx="3416808" cy="2399503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400" dirty="0"/>
                  <a:t>Isso é idêntico a ação de um campo escalar massivo em De Sitter com uma massa efetiva: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CDC64A2E-B598-D330-C676-58893163A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284" y="3015015"/>
                <a:ext cx="3416808" cy="2399503"/>
              </a:xfrm>
              <a:prstGeom prst="rect">
                <a:avLst/>
              </a:prstGeom>
              <a:blipFill>
                <a:blip r:embed="rId7"/>
                <a:stretch>
                  <a:fillRect l="-534" t="-1772" r="-2135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>
            <a:extLst>
              <a:ext uri="{FF2B5EF4-FFF2-40B4-BE49-F238E27FC236}">
                <a16:creationId xmlns:a16="http://schemas.microsoft.com/office/drawing/2014/main" id="{7676757A-23C7-A8A2-7C9D-BE61C40D9FA7}"/>
              </a:ext>
            </a:extLst>
          </p:cNvPr>
          <p:cNvSpPr/>
          <p:nvPr/>
        </p:nvSpPr>
        <p:spPr>
          <a:xfrm>
            <a:off x="8368284" y="1955197"/>
            <a:ext cx="3416808" cy="9695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Prosseguimos da mesma forma.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934857D-CBA5-BE0E-2EB0-54E81B08677F}"/>
                  </a:ext>
                </a:extLst>
              </p:cNvPr>
              <p:cNvSpPr/>
              <p:nvPr/>
            </p:nvSpPr>
            <p:spPr>
              <a:xfrm>
                <a:off x="838200" y="5466616"/>
                <a:ext cx="7391400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pt-BR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pt-BR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pt-BR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pt-BR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934857D-CBA5-BE0E-2EB0-54E81B086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66616"/>
                <a:ext cx="7391400" cy="9695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7B3A984E-4FDA-CF23-02AA-6584F4D6FFEE}"/>
              </a:ext>
            </a:extLst>
          </p:cNvPr>
          <p:cNvCxnSpPr>
            <a:stCxn id="10" idx="1"/>
            <a:endCxn id="19" idx="1"/>
          </p:cNvCxnSpPr>
          <p:nvPr/>
        </p:nvCxnSpPr>
        <p:spPr>
          <a:xfrm rot="10800000" flipV="1">
            <a:off x="838200" y="3814768"/>
            <a:ext cx="12700" cy="2136610"/>
          </a:xfrm>
          <a:prstGeom prst="bentConnector3">
            <a:avLst>
              <a:gd name="adj1" fmla="val 180000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688BBE33-2A6B-78BB-F1C8-B4115723617D}"/>
              </a:ext>
            </a:extLst>
          </p:cNvPr>
          <p:cNvCxnSpPr>
            <a:cxnSpLocks/>
            <a:stCxn id="19" idx="3"/>
            <a:endCxn id="15" idx="2"/>
          </p:cNvCxnSpPr>
          <p:nvPr/>
        </p:nvCxnSpPr>
        <p:spPr>
          <a:xfrm flipV="1">
            <a:off x="8229600" y="5414518"/>
            <a:ext cx="1847088" cy="536860"/>
          </a:xfrm>
          <a:prstGeom prst="bentConnector2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E29F671-2F64-0D83-610D-EA133EDCEDD0}"/>
                  </a:ext>
                </a:extLst>
              </p:cNvPr>
              <p:cNvSpPr/>
              <p:nvPr/>
            </p:nvSpPr>
            <p:spPr>
              <a:xfrm>
                <a:off x="850900" y="4404576"/>
                <a:ext cx="2889501" cy="96952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𝑎𝐻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E29F671-2F64-0D83-610D-EA133EDCED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00" y="4404576"/>
                <a:ext cx="2889501" cy="9695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AD691AA-F51A-E1A5-94CD-76CE3A3FC2FF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14363" y="4889338"/>
            <a:ext cx="2365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>
            <a:extLst>
              <a:ext uri="{FF2B5EF4-FFF2-40B4-BE49-F238E27FC236}">
                <a16:creationId xmlns:a16="http://schemas.microsoft.com/office/drawing/2014/main" id="{AC48AB13-99A1-6D26-7983-9E52902C6BDF}"/>
              </a:ext>
            </a:extLst>
          </p:cNvPr>
          <p:cNvSpPr/>
          <p:nvPr/>
        </p:nvSpPr>
        <p:spPr>
          <a:xfrm>
            <a:off x="3823717" y="4404576"/>
            <a:ext cx="2889501" cy="9695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Podemos demonstrar isso expandindo H nos parâmetros de slow-roll</a:t>
            </a:r>
          </a:p>
        </p:txBody>
      </p:sp>
    </p:spTree>
    <p:extLst>
      <p:ext uri="{BB962C8B-B14F-4D97-AF65-F5344CB8AC3E}">
        <p14:creationId xmlns:p14="http://schemas.microsoft.com/office/powerpoint/2010/main" val="6294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5" grpId="0" animBg="1"/>
      <p:bldP spid="16" grpId="0" animBg="1"/>
      <p:bldP spid="19" grpId="0" animBg="1"/>
      <p:bldP spid="27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FBE0F-606E-D6B1-4439-F22CB8002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8550D-FD3E-2776-2C92-B948A2F5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Quantização em background curvo</a:t>
            </a: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2B7C4908-7372-E4A2-E02A-87F77978E5A4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B4B958B8-2307-E59B-E883-8234A786A6DB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9A40D72C-63C5-F3CA-4EA2-4D726DFE80D5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7B064D77-1DD1-0EE7-ADAD-490B743F0851}"/>
                  </a:ext>
                </a:extLst>
              </p:cNvPr>
              <p:cNvSpPr txBox="1"/>
              <p:nvPr/>
            </p:nvSpPr>
            <p:spPr>
              <a:xfrm>
                <a:off x="10632186" y="37214"/>
                <a:ext cx="1855979" cy="6558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7B064D77-1DD1-0EE7-ADAD-490B743F0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186" y="37214"/>
                <a:ext cx="1855979" cy="6558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133F4E64-9973-884A-7D2D-3D71709960D8}"/>
                  </a:ext>
                </a:extLst>
              </p:cNvPr>
              <p:cNvSpPr txBox="1"/>
              <p:nvPr/>
            </p:nvSpPr>
            <p:spPr>
              <a:xfrm>
                <a:off x="10563479" y="721187"/>
                <a:ext cx="1993392" cy="613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133F4E64-9973-884A-7D2D-3D71709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479" y="721187"/>
                <a:ext cx="1993392" cy="6134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C9998130-858F-CA7E-5FAD-E45559BE4488}"/>
                  </a:ext>
                </a:extLst>
              </p:cNvPr>
              <p:cNvSpPr/>
              <p:nvPr/>
            </p:nvSpPr>
            <p:spPr>
              <a:xfrm>
                <a:off x="838199" y="1690687"/>
                <a:ext cx="7754313" cy="101712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sub>
                        <m:sup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200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pt-BR" sz="200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sz="200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pt-BR" sz="2000" i="1">
                                              <a:solidFill>
                                                <a:schemeClr val="accent2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200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200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pt-BR" sz="200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pt-BR" sz="20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C9998130-858F-CA7E-5FAD-E45559BE44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7"/>
                <a:ext cx="7754313" cy="10171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2B52D735-18C7-4614-49E2-F0969D6AC7F8}"/>
                  </a:ext>
                </a:extLst>
              </p:cNvPr>
              <p:cNvSpPr/>
              <p:nvPr/>
            </p:nvSpPr>
            <p:spPr>
              <a:xfrm>
                <a:off x="838200" y="2829937"/>
                <a:ext cx="4506695" cy="101712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sz="2000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sz="20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sSubSup>
                        <m:sSubSupPr>
                          <m:ctrlP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pt-BR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pt-BR" sz="2000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pt-BR" sz="2000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000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sz="2000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0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2B52D735-18C7-4614-49E2-F0969D6AC7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29937"/>
                <a:ext cx="4506695" cy="1017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586285D5-A28C-2EB3-E1EC-EBB839396D84}"/>
                  </a:ext>
                </a:extLst>
              </p:cNvPr>
              <p:cNvSpPr txBox="1"/>
              <p:nvPr/>
            </p:nvSpPr>
            <p:spPr>
              <a:xfrm>
                <a:off x="838200" y="3799462"/>
                <a:ext cx="4506695" cy="1001684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rad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pt-BR" sz="2000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586285D5-A28C-2EB3-E1EC-EBB839396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799462"/>
                <a:ext cx="4506695" cy="1001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27F1D5D-7979-18C4-188A-D427CC1ED2E7}"/>
                  </a:ext>
                </a:extLst>
              </p:cNvPr>
              <p:cNvSpPr/>
              <p:nvPr/>
            </p:nvSpPr>
            <p:spPr>
              <a:xfrm>
                <a:off x="838199" y="4906031"/>
                <a:ext cx="6810375" cy="1017127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sSubSup>
                                <m:sSubSup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𝑝𝑙</m:t>
                                  </m:r>
                                </m:sub>
                                <m:sup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sSubSup>
                        <m:sSubSup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ad>
                        <m:radPr>
                          <m:degHide m:val="on"/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  <m:sSup>
                        <m:sSup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num>
                            <m:den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sSubSup>
                        <m:sSubSup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pt-BR" sz="20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27F1D5D-7979-18C4-188A-D427CC1ED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906031"/>
                <a:ext cx="6810375" cy="10171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5F75D7F9-361E-D10D-61F2-B499E06F2883}"/>
                  </a:ext>
                </a:extLst>
              </p:cNvPr>
              <p:cNvSpPr txBox="1"/>
              <p:nvPr/>
            </p:nvSpPr>
            <p:spPr>
              <a:xfrm>
                <a:off x="7555804" y="4807537"/>
                <a:ext cx="227313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5F75D7F9-361E-D10D-61F2-B499E06F2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804" y="4807537"/>
                <a:ext cx="227313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6F12DF17-716B-8004-5F7B-24A78B864224}"/>
                  </a:ext>
                </a:extLst>
              </p:cNvPr>
              <p:cNvSpPr/>
              <p:nvPr/>
            </p:nvSpPr>
            <p:spPr>
              <a:xfrm>
                <a:off x="5495925" y="3326316"/>
                <a:ext cx="3857172" cy="1130408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pt-BR" sz="2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𝑝𝑙</m:t>
                                  </m:r>
                                </m:sub>
                                <m:sup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sSup>
                        <m:sSupPr>
                          <m:ctrlP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pt-BR" sz="2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num>
                            <m:den>
                              <m:r>
                                <a:rPr lang="pt-BR" sz="20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pt-BR" sz="20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6F12DF17-716B-8004-5F7B-24A78B8642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925" y="3326316"/>
                <a:ext cx="3857172" cy="1130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0BD91BB5-7D30-5DD0-20E9-C6555E852B55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7648574" y="3891520"/>
            <a:ext cx="1704523" cy="1523074"/>
          </a:xfrm>
          <a:prstGeom prst="bentConnector3">
            <a:avLst>
              <a:gd name="adj1" fmla="val 113411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7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7" grpId="0" animBg="1"/>
      <p:bldP spid="8" grpId="0" animBg="1"/>
      <p:bldP spid="11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70499-4BF0-E442-AA2D-29EB9C129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0A521-FFFB-D806-91FE-A291C08B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Quantização em background curvo</a:t>
            </a: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BC67506E-FABE-A6CA-BB96-4DE1528F2436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8035F336-AE24-54F1-3316-2B26B6A4A082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50566270-182B-C722-A055-7B4F1391B32D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8F8A517-45AC-B592-51EC-7424A9981DBA}"/>
                  </a:ext>
                </a:extLst>
              </p:cNvPr>
              <p:cNvSpPr txBox="1"/>
              <p:nvPr/>
            </p:nvSpPr>
            <p:spPr>
              <a:xfrm>
                <a:off x="10632186" y="37214"/>
                <a:ext cx="1855979" cy="6558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8F8A517-45AC-B592-51EC-7424A9981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186" y="37214"/>
                <a:ext cx="1855979" cy="6558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98D9B1A7-EB10-9510-DF89-AB74A7751F56}"/>
                  </a:ext>
                </a:extLst>
              </p:cNvPr>
              <p:cNvSpPr txBox="1"/>
              <p:nvPr/>
            </p:nvSpPr>
            <p:spPr>
              <a:xfrm>
                <a:off x="10563479" y="721187"/>
                <a:ext cx="1993392" cy="613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98D9B1A7-EB10-9510-DF89-AB74A7751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3479" y="721187"/>
                <a:ext cx="1993392" cy="6134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C130528-D7D0-800C-12AA-FA0CA75C214D}"/>
                  </a:ext>
                </a:extLst>
              </p:cNvPr>
              <p:cNvSpPr/>
              <p:nvPr/>
            </p:nvSpPr>
            <p:spPr>
              <a:xfrm>
                <a:off x="838200" y="2018599"/>
                <a:ext cx="3676650" cy="1077503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pt-BR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𝑝𝑙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sSup>
                        <m:sSupPr>
                          <m:ctrlP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pt-BR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C130528-D7D0-800C-12AA-FA0CA75C2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18599"/>
                <a:ext cx="3676650" cy="1077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89276330-EC03-8165-70CB-06FCE31AEB4D}"/>
                  </a:ext>
                </a:extLst>
              </p:cNvPr>
              <p:cNvSpPr txBox="1"/>
              <p:nvPr/>
            </p:nvSpPr>
            <p:spPr>
              <a:xfrm>
                <a:off x="838200" y="3312221"/>
                <a:ext cx="5022026" cy="1190903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𝑝𝑙</m:t>
                              </m:r>
                            </m:sub>
                            <m:sup>
                              <m: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sSup>
                        <m:sSupPr>
                          <m:ctrlP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pt-BR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89276330-EC03-8165-70CB-06FCE31AE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12221"/>
                <a:ext cx="5022026" cy="11909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>
            <a:extLst>
              <a:ext uri="{FF2B5EF4-FFF2-40B4-BE49-F238E27FC236}">
                <a16:creationId xmlns:a16="http://schemas.microsoft.com/office/drawing/2014/main" id="{C7415AAA-85A9-C661-1E5A-DBB07CF59C1C}"/>
              </a:ext>
            </a:extLst>
          </p:cNvPr>
          <p:cNvSpPr txBox="1"/>
          <p:nvPr/>
        </p:nvSpPr>
        <p:spPr>
          <a:xfrm>
            <a:off x="509778" y="4717635"/>
            <a:ext cx="5490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Quase invariante de escala!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92307D1D-F73F-B7FB-7DD6-0679CF1F05E3}"/>
                  </a:ext>
                </a:extLst>
              </p:cNvPr>
              <p:cNvSpPr/>
              <p:nvPr/>
            </p:nvSpPr>
            <p:spPr>
              <a:xfrm>
                <a:off x="6096000" y="3312221"/>
                <a:ext cx="4781988" cy="1190903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800" b="0" i="0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pt-BR" sz="2800" b="0" i="1" noProof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800" b="0" i="1" noProof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800" b="0" i="1" noProof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800" b="0" i="1" noProof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800" b="0" i="1" noProof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b="0" i="1" noProof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800" b="0" i="1" noProof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pt-BR" sz="2800" b="0" i="1" noProof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b="0" i="1" noProof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2800" b="0" i="1" noProof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pt-BR" sz="2800" b="0" i="1" noProof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t-BR" noProof="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92307D1D-F73F-B7FB-7DD6-0679CF1F0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12221"/>
                <a:ext cx="4781988" cy="11909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7BC895E0-08DE-283B-1759-A2945A0C915C}"/>
                  </a:ext>
                </a:extLst>
              </p:cNvPr>
              <p:cNvSpPr txBox="1"/>
              <p:nvPr/>
            </p:nvSpPr>
            <p:spPr>
              <a:xfrm>
                <a:off x="6095998" y="2366897"/>
                <a:ext cx="478198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/>
                  <a:t> restringe a forma do potencial inflacionário</a:t>
                </a: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7BC895E0-08DE-283B-1759-A2945A0C9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8" y="2366897"/>
                <a:ext cx="4781989" cy="954107"/>
              </a:xfrm>
              <a:prstGeom prst="rect">
                <a:avLst/>
              </a:prstGeom>
              <a:blipFill>
                <a:blip r:embed="rId7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EE6C0F26-3620-46FE-7D19-7769FA40A412}"/>
                  </a:ext>
                </a:extLst>
              </p:cNvPr>
              <p:cNvSpPr/>
              <p:nvPr/>
            </p:nvSpPr>
            <p:spPr>
              <a:xfrm>
                <a:off x="7425167" y="4620023"/>
                <a:ext cx="2123649" cy="454527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b="0" i="1" noProof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b="0" i="1" noProof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ar-AE" b="0" i="1" noProof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b="0" i="1" noProof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0" i="1" noProof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b="0" i="1" noProof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0" i="1" noProof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965</m:t>
                      </m:r>
                      <m:r>
                        <a:rPr lang="ar-AE" b="0" i="1" noProof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ar-AE" b="0" i="1" noProof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b="0" i="1" noProof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0" i="1" noProof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004</m:t>
                      </m:r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EE6C0F26-3620-46FE-7D19-7769FA40A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167" y="4620023"/>
                <a:ext cx="2123649" cy="4545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4A7152-590A-C70A-8111-15259B1CD1B3}"/>
              </a:ext>
            </a:extLst>
          </p:cNvPr>
          <p:cNvSpPr txBox="1"/>
          <p:nvPr/>
        </p:nvSpPr>
        <p:spPr>
          <a:xfrm>
            <a:off x="6997194" y="5284778"/>
            <a:ext cx="54909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(E tem bem mais: ondas gravitacionais primordiais, </a:t>
            </a:r>
            <a:r>
              <a:rPr lang="pt-BR" sz="2000" dirty="0" err="1"/>
              <a:t>bispectrum</a:t>
            </a:r>
            <a:r>
              <a:rPr lang="pt-BR" sz="2000" dirty="0"/>
              <a:t>...)</a:t>
            </a:r>
          </a:p>
        </p:txBody>
      </p:sp>
    </p:spTree>
    <p:extLst>
      <p:ext uri="{BB962C8B-B14F-4D97-AF65-F5344CB8AC3E}">
        <p14:creationId xmlns:p14="http://schemas.microsoft.com/office/powerpoint/2010/main" val="313341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5" grpId="0" animBg="1"/>
      <p:bldP spid="16" grpId="0"/>
      <p:bldP spid="17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AC7F8-E678-0BAD-C796-9C5185738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ubtítulo 2">
            <a:extLst>
              <a:ext uri="{FF2B5EF4-FFF2-40B4-BE49-F238E27FC236}">
                <a16:creationId xmlns:a16="http://schemas.microsoft.com/office/drawing/2014/main" id="{761F2339-5C52-5DE7-983B-3946B25A5D2E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BE5FC333-DF82-7ECF-88C2-1A9F5C4AE4D2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A4894729-BEE1-2640-6B01-E84B78CA7BC0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7C21681-1A4A-CC93-DF6F-8806FEF6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49" y="319744"/>
            <a:ext cx="6305550" cy="1325563"/>
          </a:xfrm>
        </p:spPr>
        <p:txBody>
          <a:bodyPr/>
          <a:lstStyle/>
          <a:p>
            <a:r>
              <a:rPr lang="pt-BR" dirty="0"/>
              <a:t>Muito obrigado a todos!</a:t>
            </a:r>
          </a:p>
        </p:txBody>
      </p:sp>
      <p:pic>
        <p:nvPicPr>
          <p:cNvPr id="18" name="Imagem 17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AED66AAE-395B-0496-D533-507926E5F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7"/>
          <a:stretch>
            <a:fillRect/>
          </a:stretch>
        </p:blipFill>
        <p:spPr>
          <a:xfrm>
            <a:off x="7068185" y="319744"/>
            <a:ext cx="5120640" cy="6143625"/>
          </a:xfrm>
          <a:prstGeom prst="rect">
            <a:avLst/>
          </a:prstGeom>
        </p:spPr>
      </p:pic>
      <p:sp>
        <p:nvSpPr>
          <p:cNvPr id="2" name="Título 4">
            <a:extLst>
              <a:ext uri="{FF2B5EF4-FFF2-40B4-BE49-F238E27FC236}">
                <a16:creationId xmlns:a16="http://schemas.microsoft.com/office/drawing/2014/main" id="{AE03F851-6A47-DAEE-509A-3011A2049EBB}"/>
              </a:ext>
            </a:extLst>
          </p:cNvPr>
          <p:cNvSpPr txBox="1">
            <a:spLocks/>
          </p:cNvSpPr>
          <p:nvPr/>
        </p:nvSpPr>
        <p:spPr>
          <a:xfrm>
            <a:off x="437769" y="1670177"/>
            <a:ext cx="6305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Principais referências:</a:t>
            </a: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09F59629-428D-9FEC-42FB-0A328D3A9C37}"/>
              </a:ext>
            </a:extLst>
          </p:cNvPr>
          <p:cNvSpPr txBox="1">
            <a:spLocks/>
          </p:cNvSpPr>
          <p:nvPr/>
        </p:nvSpPr>
        <p:spPr>
          <a:xfrm>
            <a:off x="437769" y="2608961"/>
            <a:ext cx="6305550" cy="341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Palma, Gonzalo A. </a:t>
            </a:r>
            <a:r>
              <a:rPr lang="pt-BR" sz="2000" b="1" dirty="0" err="1"/>
              <a:t>Lecture</a:t>
            </a:r>
            <a:r>
              <a:rPr lang="pt-BR" sz="2000" b="1" dirty="0"/>
              <a:t> notes </a:t>
            </a:r>
            <a:r>
              <a:rPr lang="pt-BR" sz="2000" b="1" dirty="0" err="1"/>
              <a:t>on</a:t>
            </a:r>
            <a:r>
              <a:rPr lang="pt-BR" sz="2000" b="1" dirty="0"/>
              <a:t> primordial </a:t>
            </a:r>
            <a:r>
              <a:rPr lang="pt-BR" sz="2000" b="1" dirty="0" err="1"/>
              <a:t>cosmology</a:t>
            </a:r>
            <a:r>
              <a:rPr lang="pt-BR" sz="2000" dirty="0"/>
              <a:t>. </a:t>
            </a:r>
            <a:r>
              <a:rPr lang="en-US" sz="2000" dirty="0"/>
              <a:t>V Joint ICTP-Trieste/ICTP-SAIFR School on Cosmology.</a:t>
            </a:r>
          </a:p>
          <a:p>
            <a:endParaRPr lang="en-US" sz="2000" dirty="0"/>
          </a:p>
          <a:p>
            <a:r>
              <a:rPr lang="pt-BR" sz="2000" dirty="0"/>
              <a:t>Baumann, Daniel. </a:t>
            </a:r>
            <a:r>
              <a:rPr lang="pt-BR" sz="2000" b="1" dirty="0"/>
              <a:t>TASI </a:t>
            </a:r>
            <a:r>
              <a:rPr lang="pt-BR" sz="2000" b="1" dirty="0" err="1"/>
              <a:t>Lectures</a:t>
            </a:r>
            <a:r>
              <a:rPr lang="pt-BR" sz="2000" b="1" dirty="0"/>
              <a:t> </a:t>
            </a:r>
            <a:r>
              <a:rPr lang="pt-BR" sz="2000" b="1" dirty="0" err="1"/>
              <a:t>on</a:t>
            </a:r>
            <a:r>
              <a:rPr lang="pt-BR" sz="2000" b="1" dirty="0"/>
              <a:t> </a:t>
            </a:r>
            <a:r>
              <a:rPr lang="pt-BR" sz="2000" b="1" dirty="0" err="1"/>
              <a:t>Inflation</a:t>
            </a:r>
            <a:r>
              <a:rPr lang="pt-BR" sz="2000" dirty="0"/>
              <a:t>. </a:t>
            </a:r>
            <a:r>
              <a:rPr lang="en-US" sz="2000" dirty="0"/>
              <a:t>arXiv:0907.5424v2, 30 Nov 2012.</a:t>
            </a:r>
          </a:p>
          <a:p>
            <a:endParaRPr lang="en-US" sz="2000" dirty="0"/>
          </a:p>
          <a:p>
            <a:r>
              <a:rPr lang="pt-BR" sz="2000" dirty="0"/>
              <a:t>Baumann, Daniel. </a:t>
            </a:r>
            <a:r>
              <a:rPr lang="pt-BR" sz="2000" b="1" dirty="0" err="1"/>
              <a:t>Cosmology</a:t>
            </a:r>
            <a:r>
              <a:rPr lang="pt-BR" sz="2000" dirty="0"/>
              <a:t>. </a:t>
            </a:r>
            <a:r>
              <a:rPr lang="en-US" sz="2000" dirty="0"/>
              <a:t>University Printing House, Cambridge CB2 8BS, United Kingdom, 2022.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6981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D65F2-5322-C601-43EC-067CAD3C7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18FC45-5E9B-2D50-490F-99370C70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92" y="2100032"/>
            <a:ext cx="8648747" cy="27894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39065A1-B493-8FF0-AEF4-D711A5E2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36090"/>
            <a:ext cx="9410699" cy="1682496"/>
          </a:xfrm>
        </p:spPr>
        <p:txBody>
          <a:bodyPr>
            <a:normAutofit/>
          </a:bodyPr>
          <a:lstStyle/>
          <a:p>
            <a:r>
              <a:rPr lang="pt-BR" sz="4000" dirty="0"/>
              <a:t>1.</a:t>
            </a:r>
            <a:r>
              <a:rPr lang="pt-BR" sz="4000" noProof="0" dirty="0"/>
              <a:t> Cosmologia para apressados</a:t>
            </a:r>
            <a:br>
              <a:rPr lang="pt-BR" sz="4400" noProof="0" dirty="0"/>
            </a:br>
            <a:endParaRPr lang="pt-BR" noProof="0" dirty="0">
              <a:solidFill>
                <a:schemeClr val="bg1"/>
              </a:solidFill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7CA90A40-AA98-0F93-DCA6-76F6C1BE01A7}"/>
              </a:ext>
            </a:extLst>
          </p:cNvPr>
          <p:cNvCxnSpPr>
            <a:cxnSpLocks/>
          </p:cNvCxnSpPr>
          <p:nvPr/>
        </p:nvCxnSpPr>
        <p:spPr>
          <a:xfrm flipV="1">
            <a:off x="10177272" y="2221992"/>
            <a:ext cx="0" cy="257860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A03495E-C6F9-E78B-518E-216D8DCE9E31}"/>
              </a:ext>
            </a:extLst>
          </p:cNvPr>
          <p:cNvSpPr txBox="1"/>
          <p:nvPr/>
        </p:nvSpPr>
        <p:spPr>
          <a:xfrm>
            <a:off x="10102595" y="4181593"/>
            <a:ext cx="749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🔥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F1FEA4E-9DFE-D425-58A3-06CC383BAD0A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9CAF628A-C85A-BEE0-9011-0792AEBAFA2D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9E8FFA39-75CC-BCC9-FC56-D5AE9AA11B23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FF896A7-56B8-2502-384D-A67D5890AE7A}"/>
              </a:ext>
            </a:extLst>
          </p:cNvPr>
          <p:cNvSpPr/>
          <p:nvPr/>
        </p:nvSpPr>
        <p:spPr>
          <a:xfrm>
            <a:off x="1304100" y="3858768"/>
            <a:ext cx="8498269" cy="3228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B3FA088-2E5B-ECD5-4E92-361AF5151310}"/>
              </a:ext>
            </a:extLst>
          </p:cNvPr>
          <p:cNvSpPr/>
          <p:nvPr/>
        </p:nvSpPr>
        <p:spPr>
          <a:xfrm>
            <a:off x="1304099" y="2587586"/>
            <a:ext cx="8498269" cy="3228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348093-F49C-8C0A-65E2-AC504C52884F}"/>
              </a:ext>
            </a:extLst>
          </p:cNvPr>
          <p:cNvSpPr txBox="1"/>
          <p:nvPr/>
        </p:nvSpPr>
        <p:spPr>
          <a:xfrm>
            <a:off x="1177222" y="4935644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Baumann, 2022</a:t>
            </a:r>
          </a:p>
        </p:txBody>
      </p:sp>
    </p:spTree>
    <p:extLst>
      <p:ext uri="{BB962C8B-B14F-4D97-AF65-F5344CB8AC3E}">
        <p14:creationId xmlns:p14="http://schemas.microsoft.com/office/powerpoint/2010/main" val="135835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0BDC4-14C4-4C55-975A-3816B11C2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002D8-0158-1C5C-9D5D-FB7DE10E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prévia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3BFB790-C923-F61D-EA2C-D9333C3FCF1A}"/>
              </a:ext>
            </a:extLst>
          </p:cNvPr>
          <p:cNvSpPr/>
          <p:nvPr/>
        </p:nvSpPr>
        <p:spPr>
          <a:xfrm>
            <a:off x="595167" y="1922625"/>
            <a:ext cx="2809282" cy="107681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1">
                    <a:lumMod val="75000"/>
                  </a:schemeClr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A997BE0-1F7F-17AA-EEF3-63A800554858}"/>
              </a:ext>
            </a:extLst>
          </p:cNvPr>
          <p:cNvSpPr/>
          <p:nvPr/>
        </p:nvSpPr>
        <p:spPr>
          <a:xfrm>
            <a:off x="595167" y="3210177"/>
            <a:ext cx="2809282" cy="10768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Horizonte de partículas</a:t>
            </a:r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A22BE965-DCD9-E20F-5E1C-F11A58CF3DF1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D2F5B567-DA49-6FC0-4412-2368021DC095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7CEEF1F7-82B2-74F8-1682-98F19390206A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F6DC9B7-55BA-8BAA-7C52-D255F4DD2242}"/>
              </a:ext>
            </a:extLst>
          </p:cNvPr>
          <p:cNvSpPr/>
          <p:nvPr/>
        </p:nvSpPr>
        <p:spPr>
          <a:xfrm>
            <a:off x="595167" y="4535214"/>
            <a:ext cx="2809282" cy="10994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Horizonte de Hubble</a:t>
            </a:r>
          </a:p>
        </p:txBody>
      </p:sp>
      <p:pic>
        <p:nvPicPr>
          <p:cNvPr id="4" name="Picture 2" descr="Cosmological principle - Wikipedia">
            <a:extLst>
              <a:ext uri="{FF2B5EF4-FFF2-40B4-BE49-F238E27FC236}">
                <a16:creationId xmlns:a16="http://schemas.microsoft.com/office/drawing/2014/main" id="{DE0E4371-E2A0-570F-D8CA-46A3F16A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87" y="64203"/>
            <a:ext cx="3219135" cy="16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2CC6904-8F95-3DAB-5C09-FE7B5731B590}"/>
              </a:ext>
            </a:extLst>
          </p:cNvPr>
          <p:cNvSpPr/>
          <p:nvPr/>
        </p:nvSpPr>
        <p:spPr>
          <a:xfrm>
            <a:off x="3299015" y="578746"/>
            <a:ext cx="5593972" cy="3665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Uma fotografia do universo com apenas 370000 anos </a:t>
            </a:r>
            <a:r>
              <a:rPr lang="pt-BR" dirty="0"/>
              <a:t>👉</a:t>
            </a:r>
            <a:endParaRPr lang="pt-BR" noProof="0" dirty="0">
              <a:solidFill>
                <a:schemeClr val="tx1"/>
              </a:solidFill>
            </a:endParaRP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F5B40A66-B43A-F8EE-37AA-1E58CED80E2A}"/>
              </a:ext>
            </a:extLst>
          </p:cNvPr>
          <p:cNvCxnSpPr>
            <a:cxnSpLocks/>
          </p:cNvCxnSpPr>
          <p:nvPr/>
        </p:nvCxnSpPr>
        <p:spPr>
          <a:xfrm flipH="1">
            <a:off x="4050533" y="4657525"/>
            <a:ext cx="758664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97A402D-F7C0-FB46-B66C-2F50E253C3D0}"/>
              </a:ext>
            </a:extLst>
          </p:cNvPr>
          <p:cNvSpPr txBox="1"/>
          <p:nvPr/>
        </p:nvSpPr>
        <p:spPr>
          <a:xfrm>
            <a:off x="3876082" y="4784371"/>
            <a:ext cx="749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🔥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9AAD6C73-6B1F-35DD-CED6-10515ABEB4E7}"/>
              </a:ext>
            </a:extLst>
          </p:cNvPr>
          <p:cNvCxnSpPr>
            <a:cxnSpLocks/>
          </p:cNvCxnSpPr>
          <p:nvPr/>
        </p:nvCxnSpPr>
        <p:spPr>
          <a:xfrm>
            <a:off x="9049421" y="2368199"/>
            <a:ext cx="0" cy="2655291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A630A1A-63C0-EA0A-3B4D-CA3F0B663C21}"/>
              </a:ext>
            </a:extLst>
          </p:cNvPr>
          <p:cNvSpPr txBox="1"/>
          <p:nvPr/>
        </p:nvSpPr>
        <p:spPr>
          <a:xfrm>
            <a:off x="8230473" y="5355932"/>
            <a:ext cx="1801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Recombinação</a:t>
            </a:r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87566294-3C72-7742-FA86-D417DA505ECF}"/>
              </a:ext>
            </a:extLst>
          </p:cNvPr>
          <p:cNvCxnSpPr>
            <a:cxnSpLocks/>
          </p:cNvCxnSpPr>
          <p:nvPr/>
        </p:nvCxnSpPr>
        <p:spPr>
          <a:xfrm>
            <a:off x="4050533" y="2617000"/>
            <a:ext cx="770551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957C107C-13E9-5F63-E9E3-1A5421104E60}"/>
                  </a:ext>
                </a:extLst>
              </p:cNvPr>
              <p:cNvSpPr txBox="1"/>
              <p:nvPr/>
            </p:nvSpPr>
            <p:spPr>
              <a:xfrm>
                <a:off x="3946095" y="2085055"/>
                <a:ext cx="9519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𝐺𝑦𝑟</m:t>
                          </m:r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957C107C-13E9-5F63-E9E3-1A5421104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095" y="2085055"/>
                <a:ext cx="951957" cy="461665"/>
              </a:xfrm>
              <a:prstGeom prst="rect">
                <a:avLst/>
              </a:prstGeom>
              <a:blipFill>
                <a:blip r:embed="rId3"/>
                <a:stretch>
                  <a:fillRect r="-5128"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00615396-505C-885C-BFA4-A8EBDAC3EC5F}"/>
                  </a:ext>
                </a:extLst>
              </p:cNvPr>
              <p:cNvSpPr txBox="1"/>
              <p:nvPr/>
            </p:nvSpPr>
            <p:spPr>
              <a:xfrm>
                <a:off x="10719234" y="4784371"/>
                <a:ext cx="9519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00615396-505C-885C-BFA4-A8EBDAC3E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9234" y="4784371"/>
                <a:ext cx="951957" cy="461665"/>
              </a:xfrm>
              <a:prstGeom prst="rect">
                <a:avLst/>
              </a:prstGeom>
              <a:blipFill>
                <a:blip r:embed="rId4"/>
                <a:stretch>
                  <a:fillRect l="-127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Elipse 35">
            <a:extLst>
              <a:ext uri="{FF2B5EF4-FFF2-40B4-BE49-F238E27FC236}">
                <a16:creationId xmlns:a16="http://schemas.microsoft.com/office/drawing/2014/main" id="{5702AB3D-88F9-7BCC-6537-A3B831ACF7CA}"/>
              </a:ext>
            </a:extLst>
          </p:cNvPr>
          <p:cNvSpPr/>
          <p:nvPr/>
        </p:nvSpPr>
        <p:spPr>
          <a:xfrm>
            <a:off x="4541429" y="2953415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83A41C1B-B802-C22C-B771-43689686D0A7}"/>
              </a:ext>
            </a:extLst>
          </p:cNvPr>
          <p:cNvSpPr/>
          <p:nvPr/>
        </p:nvSpPr>
        <p:spPr>
          <a:xfrm>
            <a:off x="4205489" y="3303922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B5DE2072-7A06-D047-0D99-4AB65D64D643}"/>
              </a:ext>
            </a:extLst>
          </p:cNvPr>
          <p:cNvSpPr/>
          <p:nvPr/>
        </p:nvSpPr>
        <p:spPr>
          <a:xfrm>
            <a:off x="5080265" y="3980724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BF791259-04E1-86D6-A1B6-FD1562BC6DC8}"/>
              </a:ext>
            </a:extLst>
          </p:cNvPr>
          <p:cNvSpPr/>
          <p:nvPr/>
        </p:nvSpPr>
        <p:spPr>
          <a:xfrm>
            <a:off x="5254323" y="2878091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B64054E6-D4C2-438E-73A3-BDF5198C0529}"/>
              </a:ext>
            </a:extLst>
          </p:cNvPr>
          <p:cNvSpPr/>
          <p:nvPr/>
        </p:nvSpPr>
        <p:spPr>
          <a:xfrm>
            <a:off x="4287721" y="4169549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16EC8029-1B10-4500-35DF-F63A9AB6DA73}"/>
              </a:ext>
            </a:extLst>
          </p:cNvPr>
          <p:cNvSpPr/>
          <p:nvPr/>
        </p:nvSpPr>
        <p:spPr>
          <a:xfrm>
            <a:off x="5558800" y="3318519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91406D38-03B4-5257-1875-974179957591}"/>
              </a:ext>
            </a:extLst>
          </p:cNvPr>
          <p:cNvSpPr/>
          <p:nvPr/>
        </p:nvSpPr>
        <p:spPr>
          <a:xfrm>
            <a:off x="4687040" y="3562542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9D9E89FD-54E9-B379-905B-45963629EE6F}"/>
              </a:ext>
            </a:extLst>
          </p:cNvPr>
          <p:cNvSpPr/>
          <p:nvPr/>
        </p:nvSpPr>
        <p:spPr>
          <a:xfrm>
            <a:off x="4062970" y="2785497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2E4E3A34-A7D6-F20A-E7B4-B88CFE6F828D}"/>
              </a:ext>
            </a:extLst>
          </p:cNvPr>
          <p:cNvSpPr/>
          <p:nvPr/>
        </p:nvSpPr>
        <p:spPr>
          <a:xfrm>
            <a:off x="5772729" y="2852068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C4E70592-9896-5F53-DE2F-2B1B4BD4B8A8}"/>
              </a:ext>
            </a:extLst>
          </p:cNvPr>
          <p:cNvSpPr/>
          <p:nvPr/>
        </p:nvSpPr>
        <p:spPr>
          <a:xfrm>
            <a:off x="5726530" y="4056423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54" name="Forma Livre: Forma 53">
            <a:extLst>
              <a:ext uri="{FF2B5EF4-FFF2-40B4-BE49-F238E27FC236}">
                <a16:creationId xmlns:a16="http://schemas.microsoft.com/office/drawing/2014/main" id="{7D5ED036-03D7-0CE5-A71C-EC6BBC4B2A3F}"/>
              </a:ext>
            </a:extLst>
          </p:cNvPr>
          <p:cNvSpPr/>
          <p:nvPr/>
        </p:nvSpPr>
        <p:spPr>
          <a:xfrm rot="19018815">
            <a:off x="4793852" y="3241506"/>
            <a:ext cx="495531" cy="180735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Forma Livre: Forma 54">
            <a:extLst>
              <a:ext uri="{FF2B5EF4-FFF2-40B4-BE49-F238E27FC236}">
                <a16:creationId xmlns:a16="http://schemas.microsoft.com/office/drawing/2014/main" id="{413CB1D4-7730-6E4F-FE4F-83B3496D84C9}"/>
              </a:ext>
            </a:extLst>
          </p:cNvPr>
          <p:cNvSpPr/>
          <p:nvPr/>
        </p:nvSpPr>
        <p:spPr>
          <a:xfrm rot="256615">
            <a:off x="5301243" y="3886015"/>
            <a:ext cx="495531" cy="180735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4A7EE467-02BD-F1D6-0AA2-B6844B88B740}"/>
              </a:ext>
            </a:extLst>
          </p:cNvPr>
          <p:cNvSpPr/>
          <p:nvPr/>
        </p:nvSpPr>
        <p:spPr>
          <a:xfrm rot="14964022">
            <a:off x="4146661" y="3780568"/>
            <a:ext cx="495531" cy="180735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Forma Livre: Forma 56">
            <a:extLst>
              <a:ext uri="{FF2B5EF4-FFF2-40B4-BE49-F238E27FC236}">
                <a16:creationId xmlns:a16="http://schemas.microsoft.com/office/drawing/2014/main" id="{9A95E2AE-CDA7-36C0-D9E7-4F8C7E9BB6B0}"/>
              </a:ext>
            </a:extLst>
          </p:cNvPr>
          <p:cNvSpPr/>
          <p:nvPr/>
        </p:nvSpPr>
        <p:spPr>
          <a:xfrm rot="19053263">
            <a:off x="4177048" y="3091371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Forma Livre: Forma 57">
            <a:extLst>
              <a:ext uri="{FF2B5EF4-FFF2-40B4-BE49-F238E27FC236}">
                <a16:creationId xmlns:a16="http://schemas.microsoft.com/office/drawing/2014/main" id="{39C4135E-E753-5F0A-ADE0-E968789AF730}"/>
              </a:ext>
            </a:extLst>
          </p:cNvPr>
          <p:cNvSpPr/>
          <p:nvPr/>
        </p:nvSpPr>
        <p:spPr>
          <a:xfrm rot="2291187">
            <a:off x="5424699" y="3126302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93C7A566-764C-587F-23E1-2290ABE4E294}"/>
              </a:ext>
            </a:extLst>
          </p:cNvPr>
          <p:cNvSpPr/>
          <p:nvPr/>
        </p:nvSpPr>
        <p:spPr>
          <a:xfrm rot="5858197">
            <a:off x="5518092" y="3544475"/>
            <a:ext cx="906565" cy="110662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4BA08A0C-5332-3792-EC29-889C7D865B66}"/>
              </a:ext>
            </a:extLst>
          </p:cNvPr>
          <p:cNvSpPr/>
          <p:nvPr/>
        </p:nvSpPr>
        <p:spPr>
          <a:xfrm>
            <a:off x="6952253" y="2752912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A4BCD430-87AE-A3A3-A324-3C1AA759C41E}"/>
              </a:ext>
            </a:extLst>
          </p:cNvPr>
          <p:cNvSpPr/>
          <p:nvPr/>
        </p:nvSpPr>
        <p:spPr>
          <a:xfrm>
            <a:off x="7803276" y="3461893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673DC332-5EF0-2228-308A-F6415D0F550D}"/>
              </a:ext>
            </a:extLst>
          </p:cNvPr>
          <p:cNvSpPr/>
          <p:nvPr/>
        </p:nvSpPr>
        <p:spPr>
          <a:xfrm>
            <a:off x="7245264" y="3385762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B38BAB86-1DF8-57E4-5CAC-A85652C00522}"/>
              </a:ext>
            </a:extLst>
          </p:cNvPr>
          <p:cNvSpPr/>
          <p:nvPr/>
        </p:nvSpPr>
        <p:spPr>
          <a:xfrm>
            <a:off x="7683547" y="4073008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8001A985-0996-A367-2CAE-0D6C3F004C0D}"/>
              </a:ext>
            </a:extLst>
          </p:cNvPr>
          <p:cNvSpPr/>
          <p:nvPr/>
        </p:nvSpPr>
        <p:spPr>
          <a:xfrm>
            <a:off x="8153709" y="3303921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6DC6CDC7-3391-32A9-7EEE-D36A4424AEAC}"/>
              </a:ext>
            </a:extLst>
          </p:cNvPr>
          <p:cNvSpPr/>
          <p:nvPr/>
        </p:nvSpPr>
        <p:spPr>
          <a:xfrm>
            <a:off x="7654394" y="3226465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0B835437-5616-19EA-0E47-BECC7D97C5B5}"/>
              </a:ext>
            </a:extLst>
          </p:cNvPr>
          <p:cNvSpPr/>
          <p:nvPr/>
        </p:nvSpPr>
        <p:spPr>
          <a:xfrm>
            <a:off x="6837976" y="3006041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33BAE49E-0374-B15B-72BD-879DEA3AD564}"/>
              </a:ext>
            </a:extLst>
          </p:cNvPr>
          <p:cNvSpPr/>
          <p:nvPr/>
        </p:nvSpPr>
        <p:spPr>
          <a:xfrm>
            <a:off x="8247386" y="4077088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ABEF445F-E96E-6F48-180E-68C50E61B9BC}"/>
              </a:ext>
            </a:extLst>
          </p:cNvPr>
          <p:cNvSpPr/>
          <p:nvPr/>
        </p:nvSpPr>
        <p:spPr>
          <a:xfrm rot="2374178">
            <a:off x="7087401" y="3212726"/>
            <a:ext cx="312384" cy="69113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Forma Livre: Forma 74">
            <a:extLst>
              <a:ext uri="{FF2B5EF4-FFF2-40B4-BE49-F238E27FC236}">
                <a16:creationId xmlns:a16="http://schemas.microsoft.com/office/drawing/2014/main" id="{DD26EAF6-73B8-CD7C-8962-5A9A96E8BE85}"/>
              </a:ext>
            </a:extLst>
          </p:cNvPr>
          <p:cNvSpPr/>
          <p:nvPr/>
        </p:nvSpPr>
        <p:spPr>
          <a:xfrm rot="256615">
            <a:off x="7822099" y="3906680"/>
            <a:ext cx="495531" cy="180735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Forma Livre: Forma 75">
            <a:extLst>
              <a:ext uri="{FF2B5EF4-FFF2-40B4-BE49-F238E27FC236}">
                <a16:creationId xmlns:a16="http://schemas.microsoft.com/office/drawing/2014/main" id="{CAD5EB57-F55D-B8DA-F36F-7C96CD04811B}"/>
              </a:ext>
            </a:extLst>
          </p:cNvPr>
          <p:cNvSpPr/>
          <p:nvPr/>
        </p:nvSpPr>
        <p:spPr>
          <a:xfrm rot="14280764">
            <a:off x="7177754" y="4058768"/>
            <a:ext cx="501773" cy="131468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Forma Livre: Forma 76">
            <a:extLst>
              <a:ext uri="{FF2B5EF4-FFF2-40B4-BE49-F238E27FC236}">
                <a16:creationId xmlns:a16="http://schemas.microsoft.com/office/drawing/2014/main" id="{9DBF8306-0FE4-2462-BB05-004DB9471E07}"/>
              </a:ext>
            </a:extLst>
          </p:cNvPr>
          <p:cNvSpPr/>
          <p:nvPr/>
        </p:nvSpPr>
        <p:spPr>
          <a:xfrm>
            <a:off x="7179932" y="2723532"/>
            <a:ext cx="636117" cy="110399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Forma Livre: Forma 77">
            <a:extLst>
              <a:ext uri="{FF2B5EF4-FFF2-40B4-BE49-F238E27FC236}">
                <a16:creationId xmlns:a16="http://schemas.microsoft.com/office/drawing/2014/main" id="{75BC3804-CDB9-B0C5-F794-33390605A7C4}"/>
              </a:ext>
            </a:extLst>
          </p:cNvPr>
          <p:cNvSpPr/>
          <p:nvPr/>
        </p:nvSpPr>
        <p:spPr>
          <a:xfrm rot="19848782">
            <a:off x="7871999" y="3065194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Forma Livre: Forma 78">
            <a:extLst>
              <a:ext uri="{FF2B5EF4-FFF2-40B4-BE49-F238E27FC236}">
                <a16:creationId xmlns:a16="http://schemas.microsoft.com/office/drawing/2014/main" id="{90C58DFB-4DD7-81A0-8E3D-B1F218F94D6C}"/>
              </a:ext>
            </a:extLst>
          </p:cNvPr>
          <p:cNvSpPr/>
          <p:nvPr/>
        </p:nvSpPr>
        <p:spPr>
          <a:xfrm rot="5858197">
            <a:off x="8038948" y="3565140"/>
            <a:ext cx="906565" cy="110662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3A266C9F-0ADD-8C87-F177-5018CD1B6A7B}"/>
              </a:ext>
            </a:extLst>
          </p:cNvPr>
          <p:cNvSpPr/>
          <p:nvPr/>
        </p:nvSpPr>
        <p:spPr>
          <a:xfrm>
            <a:off x="8255141" y="3036399"/>
            <a:ext cx="244023" cy="244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</a:t>
            </a:r>
          </a:p>
        </p:txBody>
      </p:sp>
      <p:sp>
        <p:nvSpPr>
          <p:cNvPr id="81" name="Forma Livre: Forma 80">
            <a:extLst>
              <a:ext uri="{FF2B5EF4-FFF2-40B4-BE49-F238E27FC236}">
                <a16:creationId xmlns:a16="http://schemas.microsoft.com/office/drawing/2014/main" id="{EBBD5E6E-4955-70F7-45F8-44C3356802CC}"/>
              </a:ext>
            </a:extLst>
          </p:cNvPr>
          <p:cNvSpPr/>
          <p:nvPr/>
        </p:nvSpPr>
        <p:spPr>
          <a:xfrm>
            <a:off x="8541790" y="2778731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041F69E9-FC30-1CEA-260A-7DC2C5E60310}"/>
              </a:ext>
            </a:extLst>
          </p:cNvPr>
          <p:cNvSpPr/>
          <p:nvPr/>
        </p:nvSpPr>
        <p:spPr>
          <a:xfrm>
            <a:off x="7362801" y="3662686"/>
            <a:ext cx="244023" cy="244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05E2DF5D-724A-CDDE-F60B-BB2AB1596A05}"/>
              </a:ext>
            </a:extLst>
          </p:cNvPr>
          <p:cNvSpPr/>
          <p:nvPr/>
        </p:nvSpPr>
        <p:spPr>
          <a:xfrm>
            <a:off x="9197422" y="3333673"/>
            <a:ext cx="320638" cy="320638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</a:t>
            </a:r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CDA2E4CB-7ED8-6376-6457-2E4C396EB502}"/>
              </a:ext>
            </a:extLst>
          </p:cNvPr>
          <p:cNvSpPr/>
          <p:nvPr/>
        </p:nvSpPr>
        <p:spPr>
          <a:xfrm>
            <a:off x="8752746" y="3716331"/>
            <a:ext cx="311008" cy="320638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</a:t>
            </a: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F5AC6401-F756-FF8E-148F-D22A2F5535B8}"/>
              </a:ext>
            </a:extLst>
          </p:cNvPr>
          <p:cNvSpPr/>
          <p:nvPr/>
        </p:nvSpPr>
        <p:spPr>
          <a:xfrm>
            <a:off x="9244439" y="3779364"/>
            <a:ext cx="320638" cy="320638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</a:t>
            </a:r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41AB13B8-03B7-A65A-D387-0C24E1516588}"/>
              </a:ext>
            </a:extLst>
          </p:cNvPr>
          <p:cNvSpPr/>
          <p:nvPr/>
        </p:nvSpPr>
        <p:spPr>
          <a:xfrm>
            <a:off x="9043412" y="4169524"/>
            <a:ext cx="320638" cy="320638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</a:t>
            </a:r>
          </a:p>
        </p:txBody>
      </p:sp>
      <p:sp>
        <p:nvSpPr>
          <p:cNvPr id="87" name="Elipse 86">
            <a:extLst>
              <a:ext uri="{FF2B5EF4-FFF2-40B4-BE49-F238E27FC236}">
                <a16:creationId xmlns:a16="http://schemas.microsoft.com/office/drawing/2014/main" id="{B9C4933C-CC2A-EE89-A31B-58D9350798BC}"/>
              </a:ext>
            </a:extLst>
          </p:cNvPr>
          <p:cNvSpPr/>
          <p:nvPr/>
        </p:nvSpPr>
        <p:spPr>
          <a:xfrm>
            <a:off x="9089705" y="2809968"/>
            <a:ext cx="320638" cy="320638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A84B4F9C-29D3-E528-8F3E-81C975DF43AA}"/>
              </a:ext>
            </a:extLst>
          </p:cNvPr>
          <p:cNvSpPr/>
          <p:nvPr/>
        </p:nvSpPr>
        <p:spPr>
          <a:xfrm>
            <a:off x="8790684" y="3123234"/>
            <a:ext cx="320638" cy="320638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</a:t>
            </a:r>
          </a:p>
        </p:txBody>
      </p:sp>
      <p:sp>
        <p:nvSpPr>
          <p:cNvPr id="89" name="Forma Livre: Forma 88">
            <a:extLst>
              <a:ext uri="{FF2B5EF4-FFF2-40B4-BE49-F238E27FC236}">
                <a16:creationId xmlns:a16="http://schemas.microsoft.com/office/drawing/2014/main" id="{069484F1-2EA6-474A-508D-0C31A8C9EB43}"/>
              </a:ext>
            </a:extLst>
          </p:cNvPr>
          <p:cNvSpPr/>
          <p:nvPr/>
        </p:nvSpPr>
        <p:spPr>
          <a:xfrm>
            <a:off x="9553435" y="2768158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Forma Livre: Forma 89">
            <a:extLst>
              <a:ext uri="{FF2B5EF4-FFF2-40B4-BE49-F238E27FC236}">
                <a16:creationId xmlns:a16="http://schemas.microsoft.com/office/drawing/2014/main" id="{A601885F-E6BE-D084-563A-7BF96653C263}"/>
              </a:ext>
            </a:extLst>
          </p:cNvPr>
          <p:cNvSpPr/>
          <p:nvPr/>
        </p:nvSpPr>
        <p:spPr>
          <a:xfrm>
            <a:off x="9787925" y="3057069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Forma Livre: Forma 90">
            <a:extLst>
              <a:ext uri="{FF2B5EF4-FFF2-40B4-BE49-F238E27FC236}">
                <a16:creationId xmlns:a16="http://schemas.microsoft.com/office/drawing/2014/main" id="{E7EBA438-6CCB-E886-A255-3579EDA33417}"/>
              </a:ext>
            </a:extLst>
          </p:cNvPr>
          <p:cNvSpPr/>
          <p:nvPr/>
        </p:nvSpPr>
        <p:spPr>
          <a:xfrm>
            <a:off x="9670507" y="3358173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Forma Livre: Forma 91">
            <a:extLst>
              <a:ext uri="{FF2B5EF4-FFF2-40B4-BE49-F238E27FC236}">
                <a16:creationId xmlns:a16="http://schemas.microsoft.com/office/drawing/2014/main" id="{457E3A9E-7F0E-F863-D753-040D1EF2C6F5}"/>
              </a:ext>
            </a:extLst>
          </p:cNvPr>
          <p:cNvSpPr/>
          <p:nvPr/>
        </p:nvSpPr>
        <p:spPr>
          <a:xfrm>
            <a:off x="9785896" y="3666197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Forma Livre: Forma 92">
            <a:extLst>
              <a:ext uri="{FF2B5EF4-FFF2-40B4-BE49-F238E27FC236}">
                <a16:creationId xmlns:a16="http://schemas.microsoft.com/office/drawing/2014/main" id="{96B787FF-32FA-8EB8-F3C8-E36F38130536}"/>
              </a:ext>
            </a:extLst>
          </p:cNvPr>
          <p:cNvSpPr/>
          <p:nvPr/>
        </p:nvSpPr>
        <p:spPr>
          <a:xfrm>
            <a:off x="9670507" y="3974221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Forma Livre: Forma 93">
            <a:extLst>
              <a:ext uri="{FF2B5EF4-FFF2-40B4-BE49-F238E27FC236}">
                <a16:creationId xmlns:a16="http://schemas.microsoft.com/office/drawing/2014/main" id="{ACB6C9B0-63E3-C406-9C16-78CD4DEC2EB8}"/>
              </a:ext>
            </a:extLst>
          </p:cNvPr>
          <p:cNvSpPr/>
          <p:nvPr/>
        </p:nvSpPr>
        <p:spPr>
          <a:xfrm>
            <a:off x="9846579" y="4293957"/>
            <a:ext cx="343525" cy="142270"/>
          </a:xfrm>
          <a:custGeom>
            <a:avLst/>
            <a:gdLst>
              <a:gd name="connsiteX0" fmla="*/ 0 w 928688"/>
              <a:gd name="connsiteY0" fmla="*/ 438151 h 438151"/>
              <a:gd name="connsiteX1" fmla="*/ 47625 w 928688"/>
              <a:gd name="connsiteY1" fmla="*/ 1 h 438151"/>
              <a:gd name="connsiteX2" fmla="*/ 176213 w 928688"/>
              <a:gd name="connsiteY2" fmla="*/ 433388 h 438151"/>
              <a:gd name="connsiteX3" fmla="*/ 252413 w 928688"/>
              <a:gd name="connsiteY3" fmla="*/ 14288 h 438151"/>
              <a:gd name="connsiteX4" fmla="*/ 357188 w 928688"/>
              <a:gd name="connsiteY4" fmla="*/ 428626 h 438151"/>
              <a:gd name="connsiteX5" fmla="*/ 431007 w 928688"/>
              <a:gd name="connsiteY5" fmla="*/ 16669 h 438151"/>
              <a:gd name="connsiteX6" fmla="*/ 557213 w 928688"/>
              <a:gd name="connsiteY6" fmla="*/ 423863 h 438151"/>
              <a:gd name="connsiteX7" fmla="*/ 640557 w 928688"/>
              <a:gd name="connsiteY7" fmla="*/ 14288 h 438151"/>
              <a:gd name="connsiteX8" fmla="*/ 773907 w 928688"/>
              <a:gd name="connsiteY8" fmla="*/ 423863 h 438151"/>
              <a:gd name="connsiteX9" fmla="*/ 828675 w 928688"/>
              <a:gd name="connsiteY9" fmla="*/ 14288 h 438151"/>
              <a:gd name="connsiteX10" fmla="*/ 928688 w 928688"/>
              <a:gd name="connsiteY10" fmla="*/ 426244 h 4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688" h="438151">
                <a:moveTo>
                  <a:pt x="0" y="438151"/>
                </a:moveTo>
                <a:cubicBezTo>
                  <a:pt x="9128" y="219473"/>
                  <a:pt x="18256" y="795"/>
                  <a:pt x="47625" y="1"/>
                </a:cubicBezTo>
                <a:cubicBezTo>
                  <a:pt x="76994" y="-793"/>
                  <a:pt x="142082" y="431007"/>
                  <a:pt x="176213" y="433388"/>
                </a:cubicBezTo>
                <a:cubicBezTo>
                  <a:pt x="210344" y="435769"/>
                  <a:pt x="222251" y="15082"/>
                  <a:pt x="252413" y="14288"/>
                </a:cubicBezTo>
                <a:cubicBezTo>
                  <a:pt x="282575" y="13494"/>
                  <a:pt x="327422" y="428229"/>
                  <a:pt x="357188" y="428626"/>
                </a:cubicBezTo>
                <a:cubicBezTo>
                  <a:pt x="386954" y="429023"/>
                  <a:pt x="397670" y="17463"/>
                  <a:pt x="431007" y="16669"/>
                </a:cubicBezTo>
                <a:cubicBezTo>
                  <a:pt x="464344" y="15875"/>
                  <a:pt x="522288" y="424260"/>
                  <a:pt x="557213" y="423863"/>
                </a:cubicBezTo>
                <a:cubicBezTo>
                  <a:pt x="592138" y="423466"/>
                  <a:pt x="604441" y="14288"/>
                  <a:pt x="640557" y="14288"/>
                </a:cubicBezTo>
                <a:cubicBezTo>
                  <a:pt x="676673" y="14288"/>
                  <a:pt x="742554" y="423863"/>
                  <a:pt x="773907" y="423863"/>
                </a:cubicBezTo>
                <a:cubicBezTo>
                  <a:pt x="805260" y="423863"/>
                  <a:pt x="802878" y="13891"/>
                  <a:pt x="828675" y="14288"/>
                </a:cubicBezTo>
                <a:cubicBezTo>
                  <a:pt x="854472" y="14685"/>
                  <a:pt x="891580" y="220464"/>
                  <a:pt x="928688" y="4262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5" name="Imagem 94">
            <a:extLst>
              <a:ext uri="{FF2B5EF4-FFF2-40B4-BE49-F238E27FC236}">
                <a16:creationId xmlns:a16="http://schemas.microsoft.com/office/drawing/2014/main" id="{4C3A3E88-27C4-ACEC-79F4-3DB47220B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9441" y="3197437"/>
            <a:ext cx="921804" cy="921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aixaDeTexto 95">
                <a:extLst>
                  <a:ext uri="{FF2B5EF4-FFF2-40B4-BE49-F238E27FC236}">
                    <a16:creationId xmlns:a16="http://schemas.microsoft.com/office/drawing/2014/main" id="{EC4543E0-57A5-3426-AF66-4426E4B8E9FA}"/>
                  </a:ext>
                </a:extLst>
              </p:cNvPr>
              <p:cNvSpPr txBox="1"/>
              <p:nvPr/>
            </p:nvSpPr>
            <p:spPr>
              <a:xfrm>
                <a:off x="8198178" y="2031844"/>
                <a:ext cx="174828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≈0.0004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96" name="CaixaDeTexto 95">
                <a:extLst>
                  <a:ext uri="{FF2B5EF4-FFF2-40B4-BE49-F238E27FC236}">
                    <a16:creationId xmlns:a16="http://schemas.microsoft.com/office/drawing/2014/main" id="{EC4543E0-57A5-3426-AF66-4426E4B8E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78" y="2031844"/>
                <a:ext cx="174828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aixaDeTexto 96">
                <a:extLst>
                  <a:ext uri="{FF2B5EF4-FFF2-40B4-BE49-F238E27FC236}">
                    <a16:creationId xmlns:a16="http://schemas.microsoft.com/office/drawing/2014/main" id="{C35D7218-8D5D-79D3-C3D1-9AAF3B23F71A}"/>
                  </a:ext>
                </a:extLst>
              </p:cNvPr>
              <p:cNvSpPr txBox="1"/>
              <p:nvPr/>
            </p:nvSpPr>
            <p:spPr>
              <a:xfrm>
                <a:off x="8228406" y="4935536"/>
                <a:ext cx="174828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≈0.25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97" name="CaixaDeTexto 96">
                <a:extLst>
                  <a:ext uri="{FF2B5EF4-FFF2-40B4-BE49-F238E27FC236}">
                    <a16:creationId xmlns:a16="http://schemas.microsoft.com/office/drawing/2014/main" id="{C35D7218-8D5D-79D3-C3D1-9AAF3B23F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406" y="4935536"/>
                <a:ext cx="174828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CaixaDeTexto 97">
            <a:extLst>
              <a:ext uri="{FF2B5EF4-FFF2-40B4-BE49-F238E27FC236}">
                <a16:creationId xmlns:a16="http://schemas.microsoft.com/office/drawing/2014/main" id="{1A03CC4E-4583-AE92-EA71-76FEE4085948}"/>
              </a:ext>
            </a:extLst>
          </p:cNvPr>
          <p:cNvSpPr txBox="1"/>
          <p:nvPr/>
        </p:nvSpPr>
        <p:spPr>
          <a:xfrm>
            <a:off x="6334742" y="2137235"/>
            <a:ext cx="1801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BAO</a:t>
            </a:r>
          </a:p>
        </p:txBody>
      </p:sp>
    </p:spTree>
    <p:extLst>
      <p:ext uri="{BB962C8B-B14F-4D97-AF65-F5344CB8AC3E}">
        <p14:creationId xmlns:p14="http://schemas.microsoft.com/office/powerpoint/2010/main" val="15005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BCC46-F29E-65C5-FC57-52ACE57AB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5DC10-D093-799E-209E-09D627AA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prévia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2F0AAD7-4DB8-B914-D24B-EE3FE23B1756}"/>
              </a:ext>
            </a:extLst>
          </p:cNvPr>
          <p:cNvSpPr/>
          <p:nvPr/>
        </p:nvSpPr>
        <p:spPr>
          <a:xfrm>
            <a:off x="595167" y="1922625"/>
            <a:ext cx="2809282" cy="107681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1">
                    <a:lumMod val="75000"/>
                  </a:schemeClr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E63DE34-DDAD-B1F2-AFDA-F87699700828}"/>
              </a:ext>
            </a:extLst>
          </p:cNvPr>
          <p:cNvSpPr/>
          <p:nvPr/>
        </p:nvSpPr>
        <p:spPr>
          <a:xfrm>
            <a:off x="595167" y="3210177"/>
            <a:ext cx="2809282" cy="10768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Horizonte de partículas</a:t>
            </a:r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80995B7-A6D7-7D96-BD40-57232FFD51B9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0A558A60-9C91-C3D6-5F9A-7B15C152F626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2DCD0130-7EE6-31D8-0B69-F4253F4946C1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78BB665-FBBA-58F1-F645-60CCF2769C3E}"/>
              </a:ext>
            </a:extLst>
          </p:cNvPr>
          <p:cNvSpPr/>
          <p:nvPr/>
        </p:nvSpPr>
        <p:spPr>
          <a:xfrm>
            <a:off x="595167" y="4535214"/>
            <a:ext cx="2809282" cy="10994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Horizonte de Hubble</a:t>
            </a:r>
          </a:p>
        </p:txBody>
      </p:sp>
      <p:pic>
        <p:nvPicPr>
          <p:cNvPr id="4" name="Picture 2" descr="Cosmological principle - Wikipedia">
            <a:extLst>
              <a:ext uri="{FF2B5EF4-FFF2-40B4-BE49-F238E27FC236}">
                <a16:creationId xmlns:a16="http://schemas.microsoft.com/office/drawing/2014/main" id="{889C8D56-0DE9-CAB8-56A2-7CCFE2F2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86" y="36771"/>
            <a:ext cx="3219135" cy="16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CD5E5EE-D483-0316-D609-8CFF23FEECBC}"/>
              </a:ext>
            </a:extLst>
          </p:cNvPr>
          <p:cNvSpPr/>
          <p:nvPr/>
        </p:nvSpPr>
        <p:spPr>
          <a:xfrm>
            <a:off x="3299015" y="578746"/>
            <a:ext cx="5593972" cy="3665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Uma fotografia do universo com apenas 370000 anos </a:t>
            </a:r>
            <a:r>
              <a:rPr lang="pt-BR" dirty="0"/>
              <a:t>👉</a:t>
            </a:r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80C9DE5-9D56-90AF-4F4C-2A35577FA602}"/>
              </a:ext>
            </a:extLst>
          </p:cNvPr>
          <p:cNvSpPr/>
          <p:nvPr/>
        </p:nvSpPr>
        <p:spPr>
          <a:xfrm>
            <a:off x="9157608" y="1922624"/>
            <a:ext cx="2809282" cy="236437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As flutuações de temperatura da CMB são analisadas estatisticamente medindo-se as </a:t>
            </a:r>
            <a:r>
              <a:rPr lang="pt-BR" i="1" dirty="0"/>
              <a:t>correlações</a:t>
            </a:r>
            <a:r>
              <a:rPr lang="pt-BR" dirty="0"/>
              <a:t> entre pontos quentes e frios em função de sua separação angular.</a:t>
            </a:r>
            <a:r>
              <a:rPr lang="pt-BR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73A5A4A-4B41-B3A7-61D7-98EC90579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22" y="1921655"/>
            <a:ext cx="5174270" cy="371297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AC2741B-5051-8B1E-F1C4-042E45C8280D}"/>
              </a:ext>
            </a:extLst>
          </p:cNvPr>
          <p:cNvSpPr txBox="1"/>
          <p:nvPr/>
        </p:nvSpPr>
        <p:spPr>
          <a:xfrm>
            <a:off x="7257982" y="5675648"/>
            <a:ext cx="268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Baumann, 2022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56340B-CF3E-001B-5C3A-5E83A55CCC9C}"/>
              </a:ext>
            </a:extLst>
          </p:cNvPr>
          <p:cNvSpPr/>
          <p:nvPr/>
        </p:nvSpPr>
        <p:spPr>
          <a:xfrm>
            <a:off x="9157608" y="4402510"/>
            <a:ext cx="2809282" cy="11876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1">
                    <a:lumMod val="75000"/>
                  </a:schemeClr>
                </a:solidFill>
              </a:rPr>
              <a:t>Os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modos de Fourier das flutuações primordiais possuem a mesma fase.</a:t>
            </a:r>
            <a:endParaRPr lang="pt-BR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23A89-5F9B-3728-F870-159D2CA42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A6AAD-CF81-40B9-1905-A5FC0E4C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prévia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7532B2-86E8-B879-C274-57D1CC00CF6F}"/>
              </a:ext>
            </a:extLst>
          </p:cNvPr>
          <p:cNvSpPr/>
          <p:nvPr/>
        </p:nvSpPr>
        <p:spPr>
          <a:xfrm>
            <a:off x="595167" y="1922625"/>
            <a:ext cx="2809282" cy="107681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1">
                    <a:lumMod val="75000"/>
                  </a:schemeClr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EBEA295-3E95-E8E7-481E-5D3B1D61041B}"/>
              </a:ext>
            </a:extLst>
          </p:cNvPr>
          <p:cNvSpPr/>
          <p:nvPr/>
        </p:nvSpPr>
        <p:spPr>
          <a:xfrm>
            <a:off x="595167" y="3210177"/>
            <a:ext cx="2809282" cy="10768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Horizonte de partículas</a:t>
            </a:r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EAA99F10-D721-2D90-8F61-0C25D182731E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AAD55BFF-0DCB-5F49-20E9-D9A1A7C554B4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1DA52D16-66A4-AF1E-3A4C-585A796009DC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AE7E1E4-5F57-646A-F2BA-7EC4CFE96781}"/>
              </a:ext>
            </a:extLst>
          </p:cNvPr>
          <p:cNvSpPr/>
          <p:nvPr/>
        </p:nvSpPr>
        <p:spPr>
          <a:xfrm>
            <a:off x="595167" y="4535214"/>
            <a:ext cx="2809282" cy="10994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Horizonte de Hubble</a:t>
            </a:r>
          </a:p>
        </p:txBody>
      </p:sp>
      <p:pic>
        <p:nvPicPr>
          <p:cNvPr id="4" name="Picture 2" descr="Cosmological principle - Wikipedia">
            <a:extLst>
              <a:ext uri="{FF2B5EF4-FFF2-40B4-BE49-F238E27FC236}">
                <a16:creationId xmlns:a16="http://schemas.microsoft.com/office/drawing/2014/main" id="{A0A9576F-3C8B-6782-FDA6-BD5D5A51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13" y="52697"/>
            <a:ext cx="3219135" cy="160956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9A18417B-BD9C-4F6E-17C8-53B037DA01D7}"/>
                  </a:ext>
                </a:extLst>
              </p:cNvPr>
              <p:cNvSpPr/>
              <p:nvPr/>
            </p:nvSpPr>
            <p:spPr>
              <a:xfrm>
                <a:off x="6915913" y="300749"/>
                <a:ext cx="1977073" cy="5612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pt-B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9A18417B-BD9C-4F6E-17C8-53B037DA0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913" y="300749"/>
                <a:ext cx="1977073" cy="561267"/>
              </a:xfrm>
              <a:prstGeom prst="rect">
                <a:avLst/>
              </a:prstGeom>
              <a:blipFill>
                <a:blip r:embed="rId3"/>
                <a:stretch>
                  <a:fillRect b="-32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5052DE29-4CD6-37C1-C16B-35B6CCCEF836}"/>
                  </a:ext>
                </a:extLst>
              </p:cNvPr>
              <p:cNvSpPr/>
              <p:nvPr/>
            </p:nvSpPr>
            <p:spPr>
              <a:xfrm>
                <a:off x="3557016" y="1922624"/>
                <a:ext cx="4142232" cy="2364371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Função de correlação de dois pontos:</a:t>
                </a:r>
              </a:p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pt-BR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pt-BR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=⟨</m:t>
                    </m:r>
                    <m:r>
                      <m:rPr>
                        <m:sty m:val="p"/>
                      </m:rPr>
                      <a:rPr lang="pt-BR" b="0" i="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pt-BR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pt-BR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m:rPr>
                        <m:sty m:val="p"/>
                      </m:rPr>
                      <a:rPr lang="pt-BR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pt-B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pt-B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pt-BR" noProof="0" dirty="0">
                  <a:solidFill>
                    <a:schemeClr val="tx1"/>
                  </a:solidFill>
                </a:endParaRPr>
              </a:p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pt-BR" noProof="0" dirty="0">
                    <a:solidFill>
                      <a:schemeClr val="tx1"/>
                    </a:solidFill>
                  </a:rPr>
                  <a:t>Expansão em esféricos harmônicos: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pt-BR" noProof="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5052DE29-4CD6-37C1-C16B-35B6CCCEF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16" y="1922624"/>
                <a:ext cx="4142232" cy="23643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D7103311-04FA-22AF-E15D-59655D2A0599}"/>
                  </a:ext>
                </a:extLst>
              </p:cNvPr>
              <p:cNvSpPr/>
              <p:nvPr/>
            </p:nvSpPr>
            <p:spPr>
              <a:xfrm>
                <a:off x="7824658" y="1922623"/>
                <a:ext cx="4142232" cy="2364371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Expansão sobre o espectro de potências:</a:t>
                </a:r>
              </a:p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pt-B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nary>
                      <m:sSub>
                        <m:sSub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pt-BR" b="0" dirty="0">
                  <a:solidFill>
                    <a:schemeClr val="tx1"/>
                  </a:solidFill>
                </a:endParaRPr>
              </a:p>
              <a:p>
                <a:pPr algn="ctr"/>
                <a:endParaRPr lang="pt-BR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𝑙𝑙</m:t>
                          </m:r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=⟨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sSubSup>
                        <m:sSubSup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D7103311-04FA-22AF-E15D-59655D2A05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658" y="1922623"/>
                <a:ext cx="4142232" cy="2364371"/>
              </a:xfrm>
              <a:prstGeom prst="rect">
                <a:avLst/>
              </a:prstGeom>
              <a:blipFill>
                <a:blip r:embed="rId5"/>
                <a:stretch>
                  <a:fillRect l="-441" r="-294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A9207EA6-B754-395C-1E33-7AB2AF1754C8}"/>
              </a:ext>
            </a:extLst>
          </p:cNvPr>
          <p:cNvSpPr/>
          <p:nvPr/>
        </p:nvSpPr>
        <p:spPr>
          <a:xfrm>
            <a:off x="7824658" y="4402509"/>
            <a:ext cx="4142232" cy="123212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Existe uma importante relação entre o espectro das perturbações primordiais de curvatura e o espectro angular de potências das anisotropias da CMB!</a:t>
            </a:r>
            <a:endParaRPr lang="pt-BR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733BFF5E-0ED2-80C6-23C9-B037D0C52B9B}"/>
                  </a:ext>
                </a:extLst>
              </p:cNvPr>
              <p:cNvSpPr/>
              <p:nvPr/>
            </p:nvSpPr>
            <p:spPr>
              <a:xfrm>
                <a:off x="3557016" y="4402509"/>
                <a:ext cx="4142232" cy="1232121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BR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pt-B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pt-BR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733BFF5E-0ED2-80C6-23C9-B037D0C52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16" y="4402509"/>
                <a:ext cx="4142232" cy="12321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84910FDE-EE30-D61E-E0AD-2478B6E8D964}"/>
                  </a:ext>
                </a:extLst>
              </p:cNvPr>
              <p:cNvSpPr/>
              <p:nvPr/>
            </p:nvSpPr>
            <p:spPr>
              <a:xfrm>
                <a:off x="9568972" y="533201"/>
                <a:ext cx="1977073" cy="561267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0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pt-BR" sz="2000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pt-BR" sz="2000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sz="2000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000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𝟕𝟐𝟓</m:t>
                      </m:r>
                      <m:r>
                        <a:rPr lang="pt-BR" sz="2000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000" b="1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pt-BR" sz="2000" b="1" noProof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84910FDE-EE30-D61E-E0AD-2478B6E8D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972" y="533201"/>
                <a:ext cx="1977073" cy="5612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id="{37D28A60-9A88-E86C-8F66-0059F02C6AA2}"/>
              </a:ext>
            </a:extLst>
          </p:cNvPr>
          <p:cNvSpPr/>
          <p:nvPr/>
        </p:nvSpPr>
        <p:spPr>
          <a:xfrm>
            <a:off x="7824658" y="5713294"/>
            <a:ext cx="1822262" cy="54203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**</a:t>
            </a:r>
            <a:r>
              <a:rPr lang="pt-BR" noProof="0" dirty="0" err="1">
                <a:solidFill>
                  <a:schemeClr val="tx1"/>
                </a:solidFill>
              </a:rPr>
              <a:t>Coming</a:t>
            </a:r>
            <a:r>
              <a:rPr lang="pt-BR" noProof="0" dirty="0">
                <a:solidFill>
                  <a:schemeClr val="tx1"/>
                </a:solidFill>
              </a:rPr>
              <a:t> </a:t>
            </a:r>
            <a:r>
              <a:rPr lang="pt-BR" noProof="0" dirty="0" err="1">
                <a:solidFill>
                  <a:schemeClr val="tx1"/>
                </a:solidFill>
              </a:rPr>
              <a:t>soon</a:t>
            </a:r>
            <a:r>
              <a:rPr lang="pt-BR" dirty="0">
                <a:solidFill>
                  <a:schemeClr val="tx1"/>
                </a:solidFill>
              </a:rPr>
              <a:t>**</a:t>
            </a:r>
            <a:endParaRPr lang="pt-BR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2FBB7-CBC2-09B4-1CDC-634FF23D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451E7-F9FC-3D64-D08C-07E7EA50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prévia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BD0CDCB-4A68-945C-79CF-031847E33DED}"/>
              </a:ext>
            </a:extLst>
          </p:cNvPr>
          <p:cNvSpPr/>
          <p:nvPr/>
        </p:nvSpPr>
        <p:spPr>
          <a:xfrm>
            <a:off x="595167" y="1922625"/>
            <a:ext cx="2809282" cy="107681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accent1">
                    <a:lumMod val="75000"/>
                  </a:schemeClr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23ABF8-5ABD-CD05-9B3F-84E82C061C2C}"/>
              </a:ext>
            </a:extLst>
          </p:cNvPr>
          <p:cNvSpPr/>
          <p:nvPr/>
        </p:nvSpPr>
        <p:spPr>
          <a:xfrm>
            <a:off x="595167" y="3210177"/>
            <a:ext cx="2809282" cy="10768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Horizonte de partículas</a:t>
            </a:r>
            <a:endParaRPr lang="pt-BR" noProof="0" dirty="0">
              <a:solidFill>
                <a:schemeClr val="tx1"/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A5BAFA05-CC64-3C30-6DA9-87B5BF53563A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61A309B1-F1D1-09DE-50A5-A857D2DEA700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71BC5B44-748D-3926-94D3-6CE32C2B3B4D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9FA3319-6E8D-E5AD-08A6-155E4537C6DC}"/>
              </a:ext>
            </a:extLst>
          </p:cNvPr>
          <p:cNvSpPr/>
          <p:nvPr/>
        </p:nvSpPr>
        <p:spPr>
          <a:xfrm>
            <a:off x="595167" y="4535214"/>
            <a:ext cx="2809282" cy="10994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Horizonte de Hubble</a:t>
            </a:r>
          </a:p>
        </p:txBody>
      </p:sp>
      <p:pic>
        <p:nvPicPr>
          <p:cNvPr id="4" name="Picture 2" descr="Cosmological principle - Wikipedia">
            <a:extLst>
              <a:ext uri="{FF2B5EF4-FFF2-40B4-BE49-F238E27FC236}">
                <a16:creationId xmlns:a16="http://schemas.microsoft.com/office/drawing/2014/main" id="{7A964ED4-9703-053D-B65C-D2F9BDFD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86" y="36771"/>
            <a:ext cx="3219135" cy="16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73FE087-AD1D-FD7A-9A87-F6D5B0D54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951" y="1922625"/>
            <a:ext cx="5212035" cy="371200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CF82F7F8-9A66-14CE-8D5B-D911710CF753}"/>
                  </a:ext>
                </a:extLst>
              </p:cNvPr>
              <p:cNvSpPr/>
              <p:nvPr/>
            </p:nvSpPr>
            <p:spPr>
              <a:xfrm>
                <a:off x="4181476" y="370440"/>
                <a:ext cx="4711510" cy="36656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Homogênea e isotrópica em uma parte em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pt-BR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CF82F7F8-9A66-14CE-8D5B-D911710CF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76" y="370440"/>
                <a:ext cx="4711510" cy="366569"/>
              </a:xfrm>
              <a:prstGeom prst="rect">
                <a:avLst/>
              </a:prstGeom>
              <a:blipFill>
                <a:blip r:embed="rId4"/>
                <a:stretch>
                  <a:fillRect l="-388" t="-8333" b="-2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950C1F18-90D5-C085-0E9F-78519B354F03}"/>
              </a:ext>
            </a:extLst>
          </p:cNvPr>
          <p:cNvSpPr/>
          <p:nvPr/>
        </p:nvSpPr>
        <p:spPr>
          <a:xfrm>
            <a:off x="8979408" y="3383902"/>
            <a:ext cx="3063240" cy="73676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Esse fitting é feito utilizando-se o ansatz:</a:t>
            </a:r>
            <a:endParaRPr lang="pt-BR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BC6722B-63A9-4D31-06C1-EE5B06811730}"/>
              </a:ext>
            </a:extLst>
          </p:cNvPr>
          <p:cNvSpPr/>
          <p:nvPr/>
        </p:nvSpPr>
        <p:spPr>
          <a:xfrm>
            <a:off x="8979408" y="1899121"/>
            <a:ext cx="3063240" cy="38903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Mudando a base: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E233F4BB-36BC-08C6-3A13-28946384B771}"/>
                  </a:ext>
                </a:extLst>
              </p:cNvPr>
              <p:cNvSpPr/>
              <p:nvPr/>
            </p:nvSpPr>
            <p:spPr>
              <a:xfrm>
                <a:off x="8979409" y="4203815"/>
                <a:ext cx="3063239" cy="762867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t-BR" noProof="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E233F4BB-36BC-08C6-3A13-28946384B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409" y="4203815"/>
                <a:ext cx="3063239" cy="7628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8030585-1F27-277A-3DA4-7FCC1134A15A}"/>
                  </a:ext>
                </a:extLst>
              </p:cNvPr>
              <p:cNvSpPr/>
              <p:nvPr/>
            </p:nvSpPr>
            <p:spPr>
              <a:xfrm>
                <a:off x="8979408" y="2402868"/>
                <a:ext cx="3063240" cy="897885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pt-BR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BR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pt-BR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func>
                            </m:e>
                          </m:d>
                          <m:sSubSup>
                            <m:sSubSup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pt-BR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  <m:sup>
                              <m:r>
                                <a:rPr lang="pt-BR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pt-BR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pt-BR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pt-BR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pt-BR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pt-BR" noProof="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8030585-1F27-277A-3DA4-7FCC1134A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408" y="2402868"/>
                <a:ext cx="3063240" cy="8978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ângulo 10">
            <a:extLst>
              <a:ext uri="{FF2B5EF4-FFF2-40B4-BE49-F238E27FC236}">
                <a16:creationId xmlns:a16="http://schemas.microsoft.com/office/drawing/2014/main" id="{CA55B2E4-5F99-17EB-6187-61BBFECD1428}"/>
              </a:ext>
            </a:extLst>
          </p:cNvPr>
          <p:cNvSpPr/>
          <p:nvPr/>
        </p:nvSpPr>
        <p:spPr>
          <a:xfrm>
            <a:off x="3680952" y="5763942"/>
            <a:ext cx="5212034" cy="5079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A concordância é extraordinária.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E9961B-B290-E927-0497-C87066301278}"/>
              </a:ext>
            </a:extLst>
          </p:cNvPr>
          <p:cNvSpPr/>
          <p:nvPr/>
        </p:nvSpPr>
        <p:spPr>
          <a:xfrm>
            <a:off x="8979408" y="5049830"/>
            <a:ext cx="3063240" cy="58479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Quase invariante de escala!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0932A1AC-2903-B52B-179C-8EC4CFA1042A}"/>
                  </a:ext>
                </a:extLst>
              </p:cNvPr>
              <p:cNvSpPr/>
              <p:nvPr/>
            </p:nvSpPr>
            <p:spPr>
              <a:xfrm>
                <a:off x="6416847" y="2181485"/>
                <a:ext cx="2123649" cy="478642"/>
              </a:xfrm>
              <a:prstGeom prst="rect">
                <a:avLst/>
              </a:prstGeom>
              <a:solidFill>
                <a:schemeClr val="tx1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noProof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noProof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b="0" i="1" noProof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b="0" i="1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=0.965±0.004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0932A1AC-2903-B52B-179C-8EC4CFA104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847" y="2181485"/>
                <a:ext cx="2123649" cy="478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id="{A72B3561-DF27-F02D-A5BD-261843182A97}"/>
              </a:ext>
            </a:extLst>
          </p:cNvPr>
          <p:cNvSpPr txBox="1"/>
          <p:nvPr/>
        </p:nvSpPr>
        <p:spPr>
          <a:xfrm>
            <a:off x="5854850" y="1616691"/>
            <a:ext cx="3247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Adaptado de Planck </a:t>
            </a:r>
            <a:r>
              <a:rPr lang="pt-BR" sz="1400" dirty="0" err="1"/>
              <a:t>colaboration</a:t>
            </a:r>
            <a:r>
              <a:rPr lang="pt-BR" sz="1400" dirty="0"/>
              <a:t> 2018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EFD47CC-6C12-6D28-B9B0-1759A9EBDD26}"/>
              </a:ext>
            </a:extLst>
          </p:cNvPr>
          <p:cNvSpPr/>
          <p:nvPr/>
        </p:nvSpPr>
        <p:spPr>
          <a:xfrm>
            <a:off x="4490783" y="2818349"/>
            <a:ext cx="867601" cy="391828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</a:rPr>
              <a:t>Cosmic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variance</a:t>
            </a:r>
            <a:endParaRPr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8D943-BCE4-C1F1-69A0-BAF3C1C86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206CB-ACF6-BFE6-C1BC-5540F090C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28463"/>
            <a:ext cx="10058400" cy="1176543"/>
          </a:xfrm>
        </p:spPr>
        <p:txBody>
          <a:bodyPr>
            <a:normAutofit fontScale="90000"/>
          </a:bodyPr>
          <a:lstStyle/>
          <a:p>
            <a:r>
              <a:rPr lang="pt-BR" dirty="0"/>
              <a:t>2</a:t>
            </a:r>
            <a:r>
              <a:rPr lang="pt-BR" noProof="0" dirty="0"/>
              <a:t>. Motivações para a inflação: </a:t>
            </a:r>
            <a:r>
              <a:rPr lang="pt-BR" noProof="0" dirty="0" err="1"/>
              <a:t>pr</a:t>
            </a:r>
            <a:r>
              <a:rPr lang="pt-BR" dirty="0"/>
              <a:t>é</a:t>
            </a:r>
            <a:r>
              <a:rPr lang="pt-BR" noProof="0" dirty="0"/>
              <a:t>via</a:t>
            </a:r>
            <a:br>
              <a:rPr lang="pt-BR" sz="4400" noProof="0" dirty="0"/>
            </a:br>
            <a:endParaRPr lang="pt-BR" noProof="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AD7AEB2-46FD-186D-3644-CA286BC45FE6}"/>
              </a:ext>
            </a:extLst>
          </p:cNvPr>
          <p:cNvSpPr/>
          <p:nvPr/>
        </p:nvSpPr>
        <p:spPr>
          <a:xfrm>
            <a:off x="595166" y="1895089"/>
            <a:ext cx="2809285" cy="10768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CMB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2F1E894-93CF-87D3-7ED2-CA7AE7AD64C7}"/>
              </a:ext>
            </a:extLst>
          </p:cNvPr>
          <p:cNvSpPr/>
          <p:nvPr/>
        </p:nvSpPr>
        <p:spPr>
          <a:xfrm>
            <a:off x="595167" y="3187579"/>
            <a:ext cx="2809282" cy="109941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Horizonte de partículas</a:t>
            </a:r>
            <a:endParaRPr lang="pt-BR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A6B5ED3B-8162-7D82-9D77-B47408BC7456}"/>
              </a:ext>
            </a:extLst>
          </p:cNvPr>
          <p:cNvSpPr txBox="1">
            <a:spLocks/>
          </p:cNvSpPr>
          <p:nvPr/>
        </p:nvSpPr>
        <p:spPr>
          <a:xfrm>
            <a:off x="3175" y="6463369"/>
            <a:ext cx="3070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noProof="0" dirty="0">
                <a:latin typeface="+mj-lt"/>
              </a:rPr>
              <a:t>KaYNAN r. DE o. poMpeu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FD8C11DB-8C79-E759-B2DE-1F0BB422D6AD}"/>
              </a:ext>
            </a:extLst>
          </p:cNvPr>
          <p:cNvSpPr txBox="1">
            <a:spLocks/>
          </p:cNvSpPr>
          <p:nvPr/>
        </p:nvSpPr>
        <p:spPr>
          <a:xfrm>
            <a:off x="10420665" y="6484498"/>
            <a:ext cx="1546225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Ift – unesp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D1623B55-A5FF-8CBF-B711-10E4E9832C78}"/>
              </a:ext>
            </a:extLst>
          </p:cNvPr>
          <p:cNvSpPr txBox="1">
            <a:spLocks/>
          </p:cNvSpPr>
          <p:nvPr/>
        </p:nvSpPr>
        <p:spPr>
          <a:xfrm>
            <a:off x="6237287" y="6488239"/>
            <a:ext cx="3958273" cy="36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noProof="0" dirty="0">
                <a:latin typeface="+mj-lt"/>
              </a:rPr>
              <a:t>Seminário: QFT - 1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9E7305B-11A8-C439-F468-BC8E95A16186}"/>
              </a:ext>
            </a:extLst>
          </p:cNvPr>
          <p:cNvSpPr/>
          <p:nvPr/>
        </p:nvSpPr>
        <p:spPr>
          <a:xfrm>
            <a:off x="595166" y="4535214"/>
            <a:ext cx="2809282" cy="10994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noProof="0" dirty="0">
                <a:solidFill>
                  <a:schemeClr val="tx1"/>
                </a:solidFill>
              </a:rPr>
              <a:t>Horizonte de Hubble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320E664-0F7E-5306-E5A2-A17FC021B650}"/>
                  </a:ext>
                </a:extLst>
              </p:cNvPr>
              <p:cNvSpPr/>
              <p:nvPr/>
            </p:nvSpPr>
            <p:spPr>
              <a:xfrm>
                <a:off x="3945484" y="1872491"/>
                <a:ext cx="7248293" cy="1076818"/>
              </a:xfrm>
              <a:prstGeom prst="rect">
                <a:avLst/>
              </a:prstGeom>
              <a:no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noProof="0" dirty="0">
                    <a:solidFill>
                      <a:schemeClr val="tx2">
                        <a:lumMod val="50000"/>
                      </a:schemeClr>
                    </a:solidFill>
                  </a:rPr>
                  <a:t>Definimos o </a:t>
                </a:r>
                <a:r>
                  <a:rPr lang="pt-BR" sz="2400" u="sng" noProof="0" dirty="0">
                    <a:solidFill>
                      <a:schemeClr val="tx2">
                        <a:lumMod val="50000"/>
                      </a:schemeClr>
                    </a:solidFill>
                  </a:rPr>
                  <a:t>tempo conforme</a:t>
                </a:r>
                <a:r>
                  <a:rPr lang="pt-BR" sz="2400" noProof="0" dirty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pt-BR" sz="2400" noProof="0" dirty="0">
                    <a:solidFill>
                      <a:schemeClr val="tx2">
                        <a:lumMod val="50000"/>
                      </a:schemeClr>
                    </a:solidFill>
                  </a:rPr>
                  <a:t>, de forma que os cones de luz na métrica cosmológica sejam </a:t>
                </a:r>
                <a:r>
                  <a:rPr lang="pt-BR" sz="2400" u="sng" noProof="0" dirty="0">
                    <a:solidFill>
                      <a:schemeClr val="tx2">
                        <a:lumMod val="50000"/>
                      </a:schemeClr>
                    </a:solidFill>
                  </a:rPr>
                  <a:t>linhas retas</a:t>
                </a:r>
                <a:r>
                  <a:rPr lang="pt-BR" sz="2400" noProof="0" dirty="0">
                    <a:solidFill>
                      <a:schemeClr val="tx2">
                        <a:lumMod val="50000"/>
                      </a:schemeClr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320E664-0F7E-5306-E5A2-A17FC021B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484" y="1872491"/>
                <a:ext cx="7248293" cy="1076818"/>
              </a:xfrm>
              <a:prstGeom prst="rect">
                <a:avLst/>
              </a:prstGeom>
              <a:blipFill>
                <a:blip r:embed="rId2"/>
                <a:stretch>
                  <a:fillRect l="-252" r="-1175" b="-559"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83AFBE15-E583-F6A0-297B-A1B9B38B8983}"/>
                  </a:ext>
                </a:extLst>
              </p:cNvPr>
              <p:cNvSpPr/>
              <p:nvPr/>
            </p:nvSpPr>
            <p:spPr>
              <a:xfrm>
                <a:off x="3945484" y="3254928"/>
                <a:ext cx="1489100" cy="1076818"/>
              </a:xfrm>
              <a:prstGeom prst="rect">
                <a:avLst/>
              </a:prstGeom>
              <a:no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pt-BR" sz="24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pt-BR" sz="2400" noProof="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83AFBE15-E583-F6A0-297B-A1B9B38B89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484" y="3254928"/>
                <a:ext cx="1489100" cy="10768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7E848D74-F4A5-AEF6-A9F4-217327436F79}"/>
                  </a:ext>
                </a:extLst>
              </p:cNvPr>
              <p:cNvSpPr/>
              <p:nvPr/>
            </p:nvSpPr>
            <p:spPr>
              <a:xfrm>
                <a:off x="5880963" y="3254928"/>
                <a:ext cx="5312813" cy="1076818"/>
              </a:xfrm>
              <a:prstGeom prst="rect">
                <a:avLst/>
              </a:prstGeom>
              <a:noFill/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noProof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d>
                        <m:dPr>
                          <m:ctrlP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pt-BR" sz="2400" b="0" i="1" noProof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b="0" i="1" noProof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2400" noProof="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7E848D74-F4A5-AEF6-A9F4-217327436F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963" y="3254928"/>
                <a:ext cx="5312813" cy="10768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>
            <a:extLst>
              <a:ext uri="{FF2B5EF4-FFF2-40B4-BE49-F238E27FC236}">
                <a16:creationId xmlns:a16="http://schemas.microsoft.com/office/drawing/2014/main" id="{C7B3B63A-077D-7AE6-62E4-5C7044D686A0}"/>
              </a:ext>
            </a:extLst>
          </p:cNvPr>
          <p:cNvSpPr/>
          <p:nvPr/>
        </p:nvSpPr>
        <p:spPr>
          <a:xfrm>
            <a:off x="3945484" y="4637365"/>
            <a:ext cx="7248293" cy="107681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Um evento qualquer só pode ter sido influenciado por eventos que estão dentro do </a:t>
            </a:r>
            <a:r>
              <a:rPr lang="pt-BR" sz="2400" u="sng" dirty="0">
                <a:solidFill>
                  <a:schemeClr val="tx2">
                    <a:lumMod val="50000"/>
                  </a:schemeClr>
                </a:solidFill>
              </a:rPr>
              <a:t>horizonte de partículas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.  </a:t>
            </a:r>
            <a:endParaRPr lang="pt-BR" sz="2400" noProof="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9711432BD4CAD449835D04E4F11F613" ma:contentTypeVersion="4" ma:contentTypeDescription="Crie um novo documento." ma:contentTypeScope="" ma:versionID="18211db0f9a6a96e88a33516b51bd18d">
  <xsd:schema xmlns:xsd="http://www.w3.org/2001/XMLSchema" xmlns:xs="http://www.w3.org/2001/XMLSchema" xmlns:p="http://schemas.microsoft.com/office/2006/metadata/properties" xmlns:ns3="195db0d8-5d91-4710-9bb7-035ba463229f" targetNamespace="http://schemas.microsoft.com/office/2006/metadata/properties" ma:root="true" ma:fieldsID="2238ec5c4d9f93ecbfc399a30857768a" ns3:_="">
    <xsd:import namespace="195db0d8-5d91-4710-9bb7-035ba463229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db0d8-5d91-4710-9bb7-035ba463229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A98AAA-33D6-4F5B-A175-8C9912709A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5db0d8-5d91-4710-9bb7-035ba46322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CD49A9-BEB8-4304-B33D-F5DF087B05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F376FF-1AD8-4CD5-98AA-D8906C38B154}">
  <ds:schemaRefs>
    <ds:schemaRef ds:uri="http://www.w3.org/XML/1998/namespace"/>
    <ds:schemaRef ds:uri="195db0d8-5d91-4710-9bb7-035ba463229f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Formas escuras inusitadas</Template>
  <TotalTime>14437</TotalTime>
  <Words>3329</Words>
  <Application>Microsoft Office PowerPoint</Application>
  <PresentationFormat>Widescreen</PresentationFormat>
  <Paragraphs>516</Paragraphs>
  <Slides>37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Aptos</vt:lpstr>
      <vt:lpstr>Arial</vt:lpstr>
      <vt:lpstr>Cambria Math</vt:lpstr>
      <vt:lpstr>Source Sans Pro</vt:lpstr>
      <vt:lpstr>FunkyShapesDarkVTI</vt:lpstr>
      <vt:lpstr>Inflação</vt:lpstr>
      <vt:lpstr>Sumário</vt:lpstr>
      <vt:lpstr>1. Cosmologia para apressados </vt:lpstr>
      <vt:lpstr>1. Cosmologia para apressados </vt:lpstr>
      <vt:lpstr>2. Motivações para a inflação: prévia </vt:lpstr>
      <vt:lpstr>2. Motivações para a inflação: prévia </vt:lpstr>
      <vt:lpstr>2. Motivações para a inflação: prévia </vt:lpstr>
      <vt:lpstr>2. Motivações para a inflação: prévia </vt:lpstr>
      <vt:lpstr>2. Motivações para a inflação: prévia </vt:lpstr>
      <vt:lpstr>2. Motivações para a inflação: prévia </vt:lpstr>
      <vt:lpstr>2. Motivações para a inflação: prévia </vt:lpstr>
      <vt:lpstr>2. Motivações para a inflação: prévia </vt:lpstr>
      <vt:lpstr>2. Motivações para a inflação: prévia </vt:lpstr>
      <vt:lpstr>2. Motivações para a inflação: prévia </vt:lpstr>
      <vt:lpstr>2. Motivações para a inflação: o problema do horizonte </vt:lpstr>
      <vt:lpstr>2. Motivações para a inflação: o problema do horizonte </vt:lpstr>
      <vt:lpstr>2. Motivações para a inflação: o problema da planitude </vt:lpstr>
      <vt:lpstr>2. Motivações para a inflação </vt:lpstr>
      <vt:lpstr>3. Um campo escalar que varia lentamente</vt:lpstr>
      <vt:lpstr>3. Um campo escalar que varia lentamente</vt:lpstr>
      <vt:lpstr>3. Um campo escalar que varia lentamente</vt:lpstr>
      <vt:lpstr>4. Perturbações cosmológicas</vt:lpstr>
      <vt:lpstr>4. Perturbações cosmológicas: liberdade de gauge</vt:lpstr>
      <vt:lpstr>4. Perturbações cosmológicas: liberdade de gauge</vt:lpstr>
      <vt:lpstr>4. Perturbações cosmológicas: liberdade de gauge</vt:lpstr>
      <vt:lpstr>lim┬(ϵ→0^+ )⁡〖(5-ϵ)〗. Ação para a perturbação de curvatura</vt:lpstr>
      <vt:lpstr>lim┬(ϵ→0^+ )⁡〖(5-ϵ)〗. Ação para a perturbação de curvatura</vt:lpstr>
      <vt:lpstr>5. Quantização em background curvo</vt:lpstr>
      <vt:lpstr>5. Quantização em background curvo</vt:lpstr>
      <vt:lpstr>5. Quantização em background curvo</vt:lpstr>
      <vt:lpstr>5. Quantização em background curvo</vt:lpstr>
      <vt:lpstr>5. Quantização em background curvo</vt:lpstr>
      <vt:lpstr>5. Quantização em background curvo</vt:lpstr>
      <vt:lpstr>5. Quantização em background curvo</vt:lpstr>
      <vt:lpstr>5. Quantização em background curvo</vt:lpstr>
      <vt:lpstr>5. Quantização em background curvo</vt:lpstr>
      <vt:lpstr>Muito obrigado a todos!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Kaynan Rafael De Oliveira Pompeu</dc:creator>
  <cp:lastModifiedBy>Kaynan Rafael De Oliveira Pompeu</cp:lastModifiedBy>
  <cp:revision>9</cp:revision>
  <dcterms:created xsi:type="dcterms:W3CDTF">2025-11-20T19:41:43Z</dcterms:created>
  <dcterms:modified xsi:type="dcterms:W3CDTF">2025-12-10T14:12:47Z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0x01010059711432BD4CAD449835D04E4F11F613</vt:lpwstr>
  </property>
</Properties>
</file>